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3"/>
    <p:sldMasterId id="2147484017" r:id="rId4"/>
  </p:sldMasterIdLst>
  <p:notesMasterIdLst>
    <p:notesMasterId r:id="rId16"/>
  </p:notesMasterIdLst>
  <p:handoutMasterIdLst>
    <p:handoutMasterId r:id="rId17"/>
  </p:handoutMasterIdLst>
  <p:sldIdLst>
    <p:sldId id="3985" r:id="rId5"/>
    <p:sldId id="4015" r:id="rId6"/>
    <p:sldId id="4100" r:id="rId7"/>
    <p:sldId id="4217" r:id="rId8"/>
    <p:sldId id="4225" r:id="rId9"/>
    <p:sldId id="2145705820" r:id="rId10"/>
    <p:sldId id="2145705823" r:id="rId11"/>
    <p:sldId id="2145705821" r:id="rId12"/>
    <p:sldId id="2145705822" r:id="rId13"/>
    <p:sldId id="2145705818" r:id="rId14"/>
    <p:sldId id="4032" r:id="rId15"/>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76498D-E896-3139-AD70-5CA295F3226D}" name="Ana-Elena Hohoff" initials="AEH" userId="S::aehohoff@landmarkpublicaffairs.com::ca85541d-4c19-4000-a892-3fcecb4a0946" providerId="AD"/>
  <p188:author id="{30086E9A-6628-9660-34CF-FD7E14622BAF}" name="Mikael Ahrari" initials="MA" userId="S::mikael.ahrari@easa-alliance.org::c11d3d00-35d4-4595-bde5-bc64a93e39c5" providerId="AD"/>
  <p188:author id="{5906DFEF-532F-6FB6-E458-127A14DCAB24}" name="Inés Ollero Candau" initials="IOC" userId="Inés Ollero Candau"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02306D"/>
    <a:srgbClr val="002060"/>
    <a:srgbClr val="FFA63A"/>
    <a:srgbClr val="FF9933"/>
    <a:srgbClr val="7F7F7F"/>
    <a:srgbClr val="F09510"/>
    <a:srgbClr val="FDAA38"/>
    <a:srgbClr val="FFB335"/>
    <a:srgbClr val="023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418" autoAdjust="0"/>
  </p:normalViewPr>
  <p:slideViewPr>
    <p:cSldViewPr snapToGrid="0" snapToObjects="1">
      <p:cViewPr varScale="1">
        <p:scale>
          <a:sx n="49" d="100"/>
          <a:sy n="49" d="100"/>
        </p:scale>
        <p:origin x="36" y="420"/>
      </p:cViewPr>
      <p:guideLst>
        <p:guide pos="14470"/>
        <p:guide pos="7678"/>
        <p:guide orient="horz" pos="4320"/>
        <p:guide pos="12526"/>
        <p:guide orient="horz" pos="6984"/>
      </p:guideLst>
    </p:cSldViewPr>
  </p:slideViewPr>
  <p:notesTextViewPr>
    <p:cViewPr>
      <p:scale>
        <a:sx n="125" d="100"/>
        <a:sy n="125" d="100"/>
      </p:scale>
      <p:origin x="0" y="0"/>
    </p:cViewPr>
  </p:notesTextViewPr>
  <p:sorterViewPr>
    <p:cViewPr>
      <p:scale>
        <a:sx n="50" d="100"/>
        <a:sy n="50" d="100"/>
      </p:scale>
      <p:origin x="0" y="0"/>
    </p:cViewPr>
  </p:sorterViewPr>
  <p:notesViewPr>
    <p:cSldViewPr snapToGrid="0" snapToObjects="1" showGuide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8D60F11-8F9D-45AB-9992-E18D9C34BC1E}"/>
              </a:ext>
            </a:extLst>
          </p:cNvPr>
          <p:cNvSpPr>
            <a:spLocks noGrp="1"/>
          </p:cNvSpPr>
          <p:nvPr>
            <p:ph type="hdr" sz="quarter"/>
          </p:nvPr>
        </p:nvSpPr>
        <p:spPr>
          <a:xfrm>
            <a:off x="0" y="0"/>
            <a:ext cx="2945660" cy="498056"/>
          </a:xfrm>
          <a:prstGeom prst="rect">
            <a:avLst/>
          </a:prstGeom>
        </p:spPr>
        <p:txBody>
          <a:bodyPr vert="horz" lIns="95562" tIns="47781" rIns="95562" bIns="47781" rtlCol="0"/>
          <a:lstStyle>
            <a:lvl1pPr algn="l">
              <a:defRPr sz="1300"/>
            </a:lvl1pPr>
          </a:lstStyle>
          <a:p>
            <a:endParaRPr lang="LID4096"/>
          </a:p>
        </p:txBody>
      </p:sp>
      <p:sp>
        <p:nvSpPr>
          <p:cNvPr id="3" name="Espace réservé de la date 2">
            <a:extLst>
              <a:ext uri="{FF2B5EF4-FFF2-40B4-BE49-F238E27FC236}">
                <a16:creationId xmlns:a16="http://schemas.microsoft.com/office/drawing/2014/main" id="{47ACE03E-1818-4B7C-80F4-0D953A8BE746}"/>
              </a:ext>
            </a:extLst>
          </p:cNvPr>
          <p:cNvSpPr>
            <a:spLocks noGrp="1"/>
          </p:cNvSpPr>
          <p:nvPr>
            <p:ph type="dt" sz="quarter" idx="1"/>
          </p:nvPr>
        </p:nvSpPr>
        <p:spPr>
          <a:xfrm>
            <a:off x="3850443" y="0"/>
            <a:ext cx="2945660" cy="498056"/>
          </a:xfrm>
          <a:prstGeom prst="rect">
            <a:avLst/>
          </a:prstGeom>
        </p:spPr>
        <p:txBody>
          <a:bodyPr vert="horz" lIns="95562" tIns="47781" rIns="95562" bIns="47781" rtlCol="0"/>
          <a:lstStyle>
            <a:lvl1pPr algn="r">
              <a:defRPr sz="1300"/>
            </a:lvl1pPr>
          </a:lstStyle>
          <a:p>
            <a:fld id="{E72F5C35-798D-4BA1-BE01-D58EFE9F02EB}" type="datetimeFigureOut">
              <a:rPr lang="LID4096" smtClean="0"/>
              <a:t>06/01/2023</a:t>
            </a:fld>
            <a:endParaRPr lang="LID4096"/>
          </a:p>
        </p:txBody>
      </p:sp>
      <p:sp>
        <p:nvSpPr>
          <p:cNvPr id="4" name="Espace réservé du pied de page 3">
            <a:extLst>
              <a:ext uri="{FF2B5EF4-FFF2-40B4-BE49-F238E27FC236}">
                <a16:creationId xmlns:a16="http://schemas.microsoft.com/office/drawing/2014/main" id="{939F6E93-BFA9-4D19-A88C-A5E7E61E7010}"/>
              </a:ext>
            </a:extLst>
          </p:cNvPr>
          <p:cNvSpPr>
            <a:spLocks noGrp="1"/>
          </p:cNvSpPr>
          <p:nvPr>
            <p:ph type="ftr" sz="quarter" idx="2"/>
          </p:nvPr>
        </p:nvSpPr>
        <p:spPr>
          <a:xfrm>
            <a:off x="0" y="9428584"/>
            <a:ext cx="2945660" cy="498055"/>
          </a:xfrm>
          <a:prstGeom prst="rect">
            <a:avLst/>
          </a:prstGeom>
        </p:spPr>
        <p:txBody>
          <a:bodyPr vert="horz" lIns="95562" tIns="47781" rIns="95562" bIns="47781" rtlCol="0" anchor="b"/>
          <a:lstStyle>
            <a:lvl1pPr algn="l">
              <a:defRPr sz="1300"/>
            </a:lvl1pPr>
          </a:lstStyle>
          <a:p>
            <a:endParaRPr lang="LID4096"/>
          </a:p>
        </p:txBody>
      </p:sp>
      <p:sp>
        <p:nvSpPr>
          <p:cNvPr id="5" name="Espace réservé du numéro de diapositive 4">
            <a:extLst>
              <a:ext uri="{FF2B5EF4-FFF2-40B4-BE49-F238E27FC236}">
                <a16:creationId xmlns:a16="http://schemas.microsoft.com/office/drawing/2014/main" id="{C4BA4839-EECF-4192-A5F1-CD75C2A08F87}"/>
              </a:ext>
            </a:extLst>
          </p:cNvPr>
          <p:cNvSpPr>
            <a:spLocks noGrp="1"/>
          </p:cNvSpPr>
          <p:nvPr>
            <p:ph type="sldNum" sz="quarter" idx="3"/>
          </p:nvPr>
        </p:nvSpPr>
        <p:spPr>
          <a:xfrm>
            <a:off x="3850443" y="9428584"/>
            <a:ext cx="2945660" cy="498055"/>
          </a:xfrm>
          <a:prstGeom prst="rect">
            <a:avLst/>
          </a:prstGeom>
        </p:spPr>
        <p:txBody>
          <a:bodyPr vert="horz" lIns="95562" tIns="47781" rIns="95562" bIns="47781" rtlCol="0" anchor="b"/>
          <a:lstStyle>
            <a:lvl1pPr algn="r">
              <a:defRPr sz="1300"/>
            </a:lvl1pPr>
          </a:lstStyle>
          <a:p>
            <a:fld id="{52E48055-CD7B-4A72-88F1-F2A41ABBA955}" type="slidenum">
              <a:rPr lang="LID4096" smtClean="0"/>
              <a:t>‹#›</a:t>
            </a:fld>
            <a:endParaRPr lang="LID4096"/>
          </a:p>
        </p:txBody>
      </p:sp>
    </p:spTree>
    <p:extLst>
      <p:ext uri="{BB962C8B-B14F-4D97-AF65-F5344CB8AC3E}">
        <p14:creationId xmlns:p14="http://schemas.microsoft.com/office/powerpoint/2010/main" val="331375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5562" tIns="47781" rIns="95562" bIns="47781" rtlCol="0"/>
          <a:lstStyle>
            <a:lvl1pPr algn="l">
              <a:defRPr sz="1300" b="0" i="0">
                <a:latin typeface="Montserrat Light" charset="0"/>
              </a:defRPr>
            </a:lvl1pPr>
          </a:lstStyle>
          <a:p>
            <a:endParaRPr lang="en-US" dirty="0"/>
          </a:p>
        </p:txBody>
      </p:sp>
      <p:sp>
        <p:nvSpPr>
          <p:cNvPr id="3" name="Date Placeholder 2"/>
          <p:cNvSpPr>
            <a:spLocks noGrp="1"/>
          </p:cNvSpPr>
          <p:nvPr>
            <p:ph type="dt" idx="1"/>
          </p:nvPr>
        </p:nvSpPr>
        <p:spPr>
          <a:xfrm>
            <a:off x="3850443" y="0"/>
            <a:ext cx="2945660" cy="496332"/>
          </a:xfrm>
          <a:prstGeom prst="rect">
            <a:avLst/>
          </a:prstGeom>
        </p:spPr>
        <p:txBody>
          <a:bodyPr vert="horz" lIns="95562" tIns="47781" rIns="95562" bIns="47781" rtlCol="0"/>
          <a:lstStyle>
            <a:lvl1pPr algn="r">
              <a:defRPr sz="1300" b="0" i="0">
                <a:latin typeface="Montserrat Light" charset="0"/>
              </a:defRPr>
            </a:lvl1pPr>
          </a:lstStyle>
          <a:p>
            <a:fld id="{EFC10EE1-B198-C942-8235-326C972CBB30}" type="datetimeFigureOut">
              <a:rPr lang="en-US" smtClean="0"/>
              <a:pPr/>
              <a:t>6/1/2023</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5562" tIns="47781" rIns="95562" bIns="47781"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60" cy="496332"/>
          </a:xfrm>
          <a:prstGeom prst="rect">
            <a:avLst/>
          </a:prstGeom>
        </p:spPr>
        <p:txBody>
          <a:bodyPr vert="horz" lIns="95562" tIns="47781" rIns="95562" bIns="47781" rtlCol="0" anchor="b"/>
          <a:lstStyle>
            <a:lvl1pPr algn="l">
              <a:defRPr sz="13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50443" y="9428583"/>
            <a:ext cx="2945660" cy="496332"/>
          </a:xfrm>
          <a:prstGeom prst="rect">
            <a:avLst/>
          </a:prstGeom>
        </p:spPr>
        <p:txBody>
          <a:bodyPr vert="horz" lIns="95562" tIns="47781" rIns="95562" bIns="47781" rtlCol="0" anchor="b"/>
          <a:lstStyle>
            <a:lvl1pPr algn="r">
              <a:defRPr sz="13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49907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2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45869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64885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05799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87793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 ICAS</a:t>
            </a: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34835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10764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25143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97872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375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982262-0AA6-4333-BA20-92E338F361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053502" y="11927236"/>
            <a:ext cx="3019348" cy="1648554"/>
          </a:xfrm>
          <a:prstGeom prst="rect">
            <a:avLst/>
          </a:prstGeom>
        </p:spPr>
      </p:pic>
    </p:spTree>
    <p:extLst>
      <p:ext uri="{BB962C8B-B14F-4D97-AF65-F5344CB8AC3E}">
        <p14:creationId xmlns:p14="http://schemas.microsoft.com/office/powerpoint/2010/main" val="1722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0198536" y="3921420"/>
            <a:ext cx="14179114" cy="9794578"/>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121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359276" y="-387927"/>
            <a:ext cx="25096202" cy="9689583"/>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65976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2130106" y="4412841"/>
            <a:ext cx="5059703" cy="5059700"/>
          </a:xfrm>
          <a:prstGeom prst="rect">
            <a:avLst/>
          </a:prstGeom>
          <a:solidFill>
            <a:schemeClr val="bg1">
              <a:lumMod val="95000"/>
            </a:schemeClr>
          </a:solidFill>
        </p:spPr>
        <p:txBody>
          <a:bodyPr>
            <a:normAutofit/>
          </a:bodyPr>
          <a:lstStyle>
            <a:lvl1pPr>
              <a:defRPr sz="2101"/>
            </a:lvl1pPr>
          </a:lstStyle>
          <a:p>
            <a:endParaRPr lang="en-US" dirty="0"/>
          </a:p>
        </p:txBody>
      </p:sp>
      <p:sp>
        <p:nvSpPr>
          <p:cNvPr id="7" name="Picture Placeholder 8">
            <a:extLst>
              <a:ext uri="{FF2B5EF4-FFF2-40B4-BE49-F238E27FC236}">
                <a16:creationId xmlns:a16="http://schemas.microsoft.com/office/drawing/2014/main" id="{B941A67B-980B-DF43-90C4-DF4F7E3B5880}"/>
              </a:ext>
            </a:extLst>
          </p:cNvPr>
          <p:cNvSpPr>
            <a:spLocks noGrp="1"/>
          </p:cNvSpPr>
          <p:nvPr>
            <p:ph type="pic" sz="quarter" idx="15"/>
          </p:nvPr>
        </p:nvSpPr>
        <p:spPr>
          <a:xfrm>
            <a:off x="9801770" y="4412841"/>
            <a:ext cx="5059703" cy="5059700"/>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29E2E14A-C4D1-704A-828D-BDEDAE3AFE40}"/>
              </a:ext>
            </a:extLst>
          </p:cNvPr>
          <p:cNvSpPr>
            <a:spLocks noGrp="1"/>
          </p:cNvSpPr>
          <p:nvPr>
            <p:ph type="pic" sz="quarter" idx="16"/>
          </p:nvPr>
        </p:nvSpPr>
        <p:spPr>
          <a:xfrm>
            <a:off x="17187838" y="4412841"/>
            <a:ext cx="5059703" cy="5059700"/>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78370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15890864" y="2535114"/>
            <a:ext cx="4810136" cy="4810136"/>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58465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2997761" y="5152753"/>
            <a:ext cx="3311536" cy="3311536"/>
          </a:xfrm>
          <a:prstGeom prst="ellipse">
            <a:avLst/>
          </a:prstGeom>
          <a:solidFill>
            <a:schemeClr val="bg1">
              <a:lumMod val="95000"/>
            </a:schemeClr>
          </a:solidFill>
        </p:spPr>
        <p:txBody>
          <a:bodyPr>
            <a:normAutofit/>
          </a:bodyPr>
          <a:lstStyle>
            <a:lvl1pPr>
              <a:defRPr sz="2101"/>
            </a:lvl1pPr>
          </a:lstStyle>
          <a:p>
            <a:endParaRPr lang="en-US"/>
          </a:p>
        </p:txBody>
      </p:sp>
      <p:sp>
        <p:nvSpPr>
          <p:cNvPr id="7" name="Picture Placeholder 8">
            <a:extLst>
              <a:ext uri="{FF2B5EF4-FFF2-40B4-BE49-F238E27FC236}">
                <a16:creationId xmlns:a16="http://schemas.microsoft.com/office/drawing/2014/main" id="{DE6A91D4-6DC2-5345-B2B4-58F3C00DFEBC}"/>
              </a:ext>
            </a:extLst>
          </p:cNvPr>
          <p:cNvSpPr>
            <a:spLocks noGrp="1"/>
          </p:cNvSpPr>
          <p:nvPr>
            <p:ph type="pic" sz="quarter" idx="16"/>
          </p:nvPr>
        </p:nvSpPr>
        <p:spPr>
          <a:xfrm>
            <a:off x="10533054" y="5152753"/>
            <a:ext cx="3311536" cy="3311536"/>
          </a:xfrm>
          <a:prstGeom prst="ellipse">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18068347" y="5152753"/>
            <a:ext cx="3311536" cy="3311536"/>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5821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359276" y="-387927"/>
            <a:ext cx="25096202" cy="9714808"/>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19164117"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
        <p:nvSpPr>
          <p:cNvPr id="13" name="Picture Placeholder 8">
            <a:extLst>
              <a:ext uri="{FF2B5EF4-FFF2-40B4-BE49-F238E27FC236}">
                <a16:creationId xmlns:a16="http://schemas.microsoft.com/office/drawing/2014/main" id="{DC54CAB7-EB23-F847-BEB0-5584FA685953}"/>
              </a:ext>
            </a:extLst>
          </p:cNvPr>
          <p:cNvSpPr>
            <a:spLocks noGrp="1"/>
          </p:cNvSpPr>
          <p:nvPr>
            <p:ph type="pic" sz="quarter" idx="18"/>
          </p:nvPr>
        </p:nvSpPr>
        <p:spPr>
          <a:xfrm>
            <a:off x="13891518"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
        <p:nvSpPr>
          <p:cNvPr id="14" name="Picture Placeholder 8">
            <a:extLst>
              <a:ext uri="{FF2B5EF4-FFF2-40B4-BE49-F238E27FC236}">
                <a16:creationId xmlns:a16="http://schemas.microsoft.com/office/drawing/2014/main" id="{B63C59D7-89AA-EB4F-A919-521DB3CD0251}"/>
              </a:ext>
            </a:extLst>
          </p:cNvPr>
          <p:cNvSpPr>
            <a:spLocks noGrp="1"/>
          </p:cNvSpPr>
          <p:nvPr>
            <p:ph type="pic" sz="quarter" idx="19"/>
          </p:nvPr>
        </p:nvSpPr>
        <p:spPr>
          <a:xfrm>
            <a:off x="8618919"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
        <p:nvSpPr>
          <p:cNvPr id="15" name="Picture Placeholder 8">
            <a:extLst>
              <a:ext uri="{FF2B5EF4-FFF2-40B4-BE49-F238E27FC236}">
                <a16:creationId xmlns:a16="http://schemas.microsoft.com/office/drawing/2014/main" id="{9AAE56DF-077B-E646-89FF-43ADF7F1D5D9}"/>
              </a:ext>
            </a:extLst>
          </p:cNvPr>
          <p:cNvSpPr>
            <a:spLocks noGrp="1"/>
          </p:cNvSpPr>
          <p:nvPr>
            <p:ph type="pic" sz="quarter" idx="20"/>
          </p:nvPr>
        </p:nvSpPr>
        <p:spPr>
          <a:xfrm>
            <a:off x="3346319"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7825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8649756" y="1213338"/>
            <a:ext cx="13890339" cy="1128932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6936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0"/>
            <a:ext cx="12188821" cy="13715999"/>
          </a:xfrm>
          <a:prstGeom prst="rect">
            <a:avLst/>
          </a:prstGeom>
          <a:solidFill>
            <a:schemeClr val="bg1">
              <a:lumMod val="95000"/>
            </a:schemeClr>
          </a:solidFill>
        </p:spPr>
        <p:txBody>
          <a:bodyPr>
            <a:normAutofit/>
          </a:bodyPr>
          <a:lstStyle>
            <a:lvl1pPr>
              <a:defRPr sz="2101"/>
            </a:lvl1pPr>
          </a:lstStyle>
          <a:p>
            <a:endParaRPr lang="en-US" dirty="0"/>
          </a:p>
        </p:txBody>
      </p:sp>
      <p:sp>
        <p:nvSpPr>
          <p:cNvPr id="4" name="Picture Placeholder 8">
            <a:extLst>
              <a:ext uri="{FF2B5EF4-FFF2-40B4-BE49-F238E27FC236}">
                <a16:creationId xmlns:a16="http://schemas.microsoft.com/office/drawing/2014/main" id="{9E562AF5-FAC9-A84D-AD5C-A374D2E93A8A}"/>
              </a:ext>
            </a:extLst>
          </p:cNvPr>
          <p:cNvSpPr>
            <a:spLocks noGrp="1"/>
          </p:cNvSpPr>
          <p:nvPr>
            <p:ph type="pic" sz="quarter" idx="15"/>
          </p:nvPr>
        </p:nvSpPr>
        <p:spPr>
          <a:xfrm>
            <a:off x="12188829" y="0"/>
            <a:ext cx="12188821" cy="13715999"/>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9968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131358" y="1213340"/>
            <a:ext cx="14596532" cy="1128932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29985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2"/>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292849" y="-2"/>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53133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59276" y="-387927"/>
            <a:ext cx="25096202"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9899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188825"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758704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6857999"/>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292849" y="6857999"/>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293716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pic>
        <p:nvPicPr>
          <p:cNvPr id="6" name="Image 5">
            <a:extLst>
              <a:ext uri="{FF2B5EF4-FFF2-40B4-BE49-F238E27FC236}">
                <a16:creationId xmlns:a16="http://schemas.microsoft.com/office/drawing/2014/main" id="{521288F1-FEAD-457C-BFF2-42F5ECBA133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601856" y="11485756"/>
            <a:ext cx="3144586" cy="1716933"/>
          </a:xfrm>
          <a:prstGeom prst="rect">
            <a:avLst/>
          </a:prstGeom>
        </p:spPr>
      </p:pic>
    </p:spTree>
    <p:extLst>
      <p:ext uri="{BB962C8B-B14F-4D97-AF65-F5344CB8AC3E}">
        <p14:creationId xmlns:p14="http://schemas.microsoft.com/office/powerpoint/2010/main" val="798555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pic>
        <p:nvPicPr>
          <p:cNvPr id="3" name="Image 2">
            <a:extLst>
              <a:ext uri="{FF2B5EF4-FFF2-40B4-BE49-F238E27FC236}">
                <a16:creationId xmlns:a16="http://schemas.microsoft.com/office/drawing/2014/main" id="{EB55C9D3-3935-466C-91DD-334D85C07BF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601856" y="11485756"/>
            <a:ext cx="3144586" cy="1716933"/>
          </a:xfrm>
          <a:prstGeom prst="rect">
            <a:avLst/>
          </a:prstGeom>
        </p:spPr>
      </p:pic>
    </p:spTree>
    <p:extLst>
      <p:ext uri="{BB962C8B-B14F-4D97-AF65-F5344CB8AC3E}">
        <p14:creationId xmlns:p14="http://schemas.microsoft.com/office/powerpoint/2010/main" val="85312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2188823"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645279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 y="-2"/>
            <a:ext cx="24377650"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39506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2188823" y="6841174"/>
            <a:ext cx="12188827" cy="6874825"/>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359276" y="-387927"/>
            <a:ext cx="12548099"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75505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2" y="0"/>
            <a:ext cx="12188827" cy="6874825"/>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2188825" y="-387927"/>
            <a:ext cx="12548099"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4262397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2443790" y="-387927"/>
            <a:ext cx="12293134" cy="14491854"/>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9756413" y="1336020"/>
            <a:ext cx="5247694" cy="1109141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92002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Slide">
    <p:spTree>
      <p:nvGrpSpPr>
        <p:cNvPr id="1" name=""/>
        <p:cNvGrpSpPr/>
        <p:nvPr/>
      </p:nvGrpSpPr>
      <p:grpSpPr>
        <a:xfrm>
          <a:off x="0" y="0"/>
          <a:ext cx="0" cy="0"/>
          <a:chOff x="0" y="0"/>
          <a:chExt cx="0" cy="0"/>
        </a:xfrm>
      </p:grpSpPr>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15974692" y="1336020"/>
            <a:ext cx="5247694" cy="1109141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268420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73F9D58-3E08-B546-9881-7801BAE3B68A}"/>
              </a:ext>
            </a:extLst>
          </p:cNvPr>
          <p:cNvSpPr>
            <a:spLocks noGrp="1"/>
          </p:cNvSpPr>
          <p:nvPr>
            <p:ph type="pic" sz="quarter" idx="14"/>
          </p:nvPr>
        </p:nvSpPr>
        <p:spPr>
          <a:xfrm>
            <a:off x="-359276" y="-387927"/>
            <a:ext cx="25096202" cy="10090729"/>
          </a:xfrm>
          <a:prstGeom prst="rect">
            <a:avLst/>
          </a:prstGeom>
          <a:solidFill>
            <a:schemeClr val="bg1">
              <a:lumMod val="95000"/>
            </a:schemeClr>
          </a:solidFill>
        </p:spPr>
        <p:txBody>
          <a:bodyPr>
            <a:normAutofit/>
          </a:bodyPr>
          <a:lstStyle>
            <a:lvl1pPr>
              <a:defRPr sz="2101"/>
            </a:lvl1pPr>
          </a:lstStyle>
          <a:p>
            <a:endParaRPr lang="en-US" dirty="0"/>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15623948" y="1863668"/>
            <a:ext cx="5975466" cy="5975466"/>
          </a:xfrm>
          <a:prstGeom prst="ellipse">
            <a:avLst/>
          </a:prstGeom>
          <a:solidFill>
            <a:schemeClr val="bg1">
              <a:lumMod val="95000"/>
            </a:schemeClr>
          </a:solidFill>
        </p:spPr>
        <p:txBody>
          <a:bodyPr>
            <a:normAutofit/>
          </a:bodyPr>
          <a:lstStyle>
            <a:lvl1pPr>
              <a:defRPr sz="2101"/>
            </a:lvl1pPr>
          </a:lstStyle>
          <a:p>
            <a:endParaRPr lang="en-US"/>
          </a:p>
        </p:txBody>
      </p:sp>
      <p:pic>
        <p:nvPicPr>
          <p:cNvPr id="4" name="Image 3">
            <a:extLst>
              <a:ext uri="{FF2B5EF4-FFF2-40B4-BE49-F238E27FC236}">
                <a16:creationId xmlns:a16="http://schemas.microsoft.com/office/drawing/2014/main" id="{9503F98C-811E-4CFD-9CF9-403D6F96E46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15915" y="11240428"/>
            <a:ext cx="3288407" cy="1795459"/>
          </a:xfrm>
          <a:prstGeom prst="rect">
            <a:avLst/>
          </a:prstGeom>
        </p:spPr>
      </p:pic>
    </p:spTree>
    <p:extLst>
      <p:ext uri="{BB962C8B-B14F-4D97-AF65-F5344CB8AC3E}">
        <p14:creationId xmlns:p14="http://schemas.microsoft.com/office/powerpoint/2010/main" val="229242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359276" y="-387927"/>
            <a:ext cx="25096202" cy="7438998"/>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7993015" y="5685264"/>
            <a:ext cx="8411223" cy="11164915"/>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925478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2462399" y="2435998"/>
            <a:ext cx="6732769" cy="8936965"/>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594242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1208313"/>
            <a:ext cx="24377650" cy="7310046"/>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12383211" y="3261601"/>
            <a:ext cx="12567285" cy="7814359"/>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26367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1971674"/>
            <a:ext cx="24377650" cy="10069856"/>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2432768" y="5514750"/>
            <a:ext cx="2441873" cy="3002201"/>
          </a:xfrm>
          <a:prstGeom prst="rect">
            <a:avLst/>
          </a:prstGeom>
          <a:solidFill>
            <a:schemeClr val="bg1">
              <a:lumMod val="95000"/>
            </a:schemeClr>
          </a:solidFill>
        </p:spPr>
        <p:txBody>
          <a:bodyPr>
            <a:normAutofit/>
          </a:bodyPr>
          <a:lstStyle>
            <a:lvl1pPr>
              <a:defRPr sz="2101"/>
            </a:lvl1pPr>
          </a:lstStyle>
          <a:p>
            <a:endParaRPr lang="en-US" dirty="0"/>
          </a:p>
        </p:txBody>
      </p:sp>
      <p:sp>
        <p:nvSpPr>
          <p:cNvPr id="10" name="Picture Placeholder 8">
            <a:extLst>
              <a:ext uri="{FF2B5EF4-FFF2-40B4-BE49-F238E27FC236}">
                <a16:creationId xmlns:a16="http://schemas.microsoft.com/office/drawing/2014/main" id="{3E61B1AC-D226-1F43-91A1-F509ADE0A581}"/>
              </a:ext>
            </a:extLst>
          </p:cNvPr>
          <p:cNvSpPr>
            <a:spLocks noGrp="1"/>
          </p:cNvSpPr>
          <p:nvPr>
            <p:ph type="pic" sz="quarter" idx="16"/>
          </p:nvPr>
        </p:nvSpPr>
        <p:spPr>
          <a:xfrm>
            <a:off x="6702265" y="5514750"/>
            <a:ext cx="2441873" cy="3002201"/>
          </a:xfrm>
          <a:prstGeom prst="rect">
            <a:avLst/>
          </a:prstGeom>
          <a:solidFill>
            <a:schemeClr val="bg1">
              <a:lumMod val="95000"/>
            </a:schemeClr>
          </a:solidFill>
        </p:spPr>
        <p:txBody>
          <a:bodyPr>
            <a:normAutofit/>
          </a:bodyPr>
          <a:lstStyle>
            <a:lvl1pPr>
              <a:defRPr sz="2101"/>
            </a:lvl1pPr>
          </a:lstStyle>
          <a:p>
            <a:endParaRPr lang="en-US" dirty="0"/>
          </a:p>
        </p:txBody>
      </p:sp>
      <p:sp>
        <p:nvSpPr>
          <p:cNvPr id="11" name="Picture Placeholder 8">
            <a:extLst>
              <a:ext uri="{FF2B5EF4-FFF2-40B4-BE49-F238E27FC236}">
                <a16:creationId xmlns:a16="http://schemas.microsoft.com/office/drawing/2014/main" id="{5CEF3DE9-FC12-564D-9638-6AAC8D7DD15C}"/>
              </a:ext>
            </a:extLst>
          </p:cNvPr>
          <p:cNvSpPr>
            <a:spLocks noGrp="1"/>
          </p:cNvSpPr>
          <p:nvPr>
            <p:ph type="pic" sz="quarter" idx="17"/>
          </p:nvPr>
        </p:nvSpPr>
        <p:spPr>
          <a:xfrm>
            <a:off x="10967888" y="5514750"/>
            <a:ext cx="2441873" cy="30022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4037010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359276" y="-387927"/>
            <a:ext cx="12548099" cy="14491854"/>
          </a:xfrm>
          <a:prstGeom prst="rect">
            <a:avLst/>
          </a:prstGeom>
          <a:solidFill>
            <a:schemeClr val="bg1">
              <a:lumMod val="95000"/>
            </a:schemeClr>
          </a:solidFill>
        </p:spPr>
        <p:txBody>
          <a:bodyPr>
            <a:normAutofit/>
          </a:bodyPr>
          <a:lstStyle>
            <a:lvl1pPr>
              <a:defRPr sz="2101"/>
            </a:lvl1pPr>
          </a:lstStyle>
          <a:p>
            <a:endParaRPr lang="en-US" dirty="0"/>
          </a:p>
        </p:txBody>
      </p:sp>
      <p:pic>
        <p:nvPicPr>
          <p:cNvPr id="5" name="Image 4">
            <a:extLst>
              <a:ext uri="{FF2B5EF4-FFF2-40B4-BE49-F238E27FC236}">
                <a16:creationId xmlns:a16="http://schemas.microsoft.com/office/drawing/2014/main" id="{3A4744E7-EE09-44A6-83FF-5BE628B13D3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601856" y="11485756"/>
            <a:ext cx="3144586" cy="1716933"/>
          </a:xfrm>
          <a:prstGeom prst="rect">
            <a:avLst/>
          </a:prstGeom>
        </p:spPr>
      </p:pic>
    </p:spTree>
    <p:extLst>
      <p:ext uri="{BB962C8B-B14F-4D97-AF65-F5344CB8AC3E}">
        <p14:creationId xmlns:p14="http://schemas.microsoft.com/office/powerpoint/2010/main" val="1785219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359276" y="-387927"/>
            <a:ext cx="25096202" cy="8658487"/>
          </a:xfrm>
          <a:prstGeom prst="rect">
            <a:avLst/>
          </a:prstGeom>
          <a:solidFill>
            <a:schemeClr val="bg1">
              <a:lumMod val="95000"/>
            </a:schemeClr>
          </a:solidFill>
        </p:spPr>
        <p:txBody>
          <a:bodyPr>
            <a:normAutofit/>
          </a:bodyPr>
          <a:lstStyle>
            <a:lvl1pPr>
              <a:defRPr sz="2101"/>
            </a:lvl1pPr>
          </a:lstStyle>
          <a:p>
            <a:endParaRPr lang="en-US" dirty="0"/>
          </a:p>
        </p:txBody>
      </p:sp>
      <p:pic>
        <p:nvPicPr>
          <p:cNvPr id="3" name="Image 2">
            <a:extLst>
              <a:ext uri="{FF2B5EF4-FFF2-40B4-BE49-F238E27FC236}">
                <a16:creationId xmlns:a16="http://schemas.microsoft.com/office/drawing/2014/main" id="{CB96D13A-83D6-44FF-933C-C4D0B497FC8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383584" y="9982201"/>
            <a:ext cx="4592959" cy="2507740"/>
          </a:xfrm>
          <a:prstGeom prst="rect">
            <a:avLst/>
          </a:prstGeom>
        </p:spPr>
      </p:pic>
    </p:spTree>
    <p:extLst>
      <p:ext uri="{BB962C8B-B14F-4D97-AF65-F5344CB8AC3E}">
        <p14:creationId xmlns:p14="http://schemas.microsoft.com/office/powerpoint/2010/main" val="2269236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CBBB-5B70-38CA-F73B-8D03687EAFAD}"/>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endParaRPr lang="en-GB"/>
          </a:p>
        </p:txBody>
      </p:sp>
      <p:sp>
        <p:nvSpPr>
          <p:cNvPr id="3" name="Subtitle 2">
            <a:extLst>
              <a:ext uri="{FF2B5EF4-FFF2-40B4-BE49-F238E27FC236}">
                <a16:creationId xmlns:a16="http://schemas.microsoft.com/office/drawing/2014/main" id="{47CC2D22-C637-CC0D-594B-91C353611D68}"/>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943088-D042-325E-C7F4-DD3D442C80C4}"/>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5" name="Footer Placeholder 4">
            <a:extLst>
              <a:ext uri="{FF2B5EF4-FFF2-40B4-BE49-F238E27FC236}">
                <a16:creationId xmlns:a16="http://schemas.microsoft.com/office/drawing/2014/main" id="{5172D483-6996-22DA-75EE-4A2AFA2D77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52E09-9600-7881-5E0D-F91BE87346DE}"/>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1086158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C74C-C8B4-21A1-C465-75B713CDCF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6F3BB4-06A7-6204-2670-DE12B7A5F3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7680EC-A66D-FED0-DAC3-2AF961041343}"/>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5" name="Footer Placeholder 4">
            <a:extLst>
              <a:ext uri="{FF2B5EF4-FFF2-40B4-BE49-F238E27FC236}">
                <a16:creationId xmlns:a16="http://schemas.microsoft.com/office/drawing/2014/main" id="{5573EA69-570A-9F0A-792F-A6D514375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AD3176-75B7-C20B-EFE9-432B80255204}"/>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2616155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6D97-A2A7-ED78-7B90-D96AC4C16D8E}"/>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83159D-A48C-78A9-3C10-A05C84852AD7}"/>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4AB62-DE95-B248-7000-6404755C5E6A}"/>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5" name="Footer Placeholder 4">
            <a:extLst>
              <a:ext uri="{FF2B5EF4-FFF2-40B4-BE49-F238E27FC236}">
                <a16:creationId xmlns:a16="http://schemas.microsoft.com/office/drawing/2014/main" id="{85986B7D-C41A-7FC2-2D1F-4261E36EC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E851D-2014-8B43-795F-81E02D043676}"/>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118553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E401-BA5B-16BC-059C-5C153812A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CB60DD-5A74-1161-7FB3-ED39FC3D9BE6}"/>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0F9DB0-9035-67DA-C22A-B72CAB5F56D1}"/>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D78D00-5841-059E-82DF-9DCDA95C1E6F}"/>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6" name="Footer Placeholder 5">
            <a:extLst>
              <a:ext uri="{FF2B5EF4-FFF2-40B4-BE49-F238E27FC236}">
                <a16:creationId xmlns:a16="http://schemas.microsoft.com/office/drawing/2014/main" id="{9E8F7D32-5D44-561C-E02B-0EBDC1084D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1288DF-0AD1-7A44-D0D2-6AAB839B32A3}"/>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368888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359276" y="-387927"/>
            <a:ext cx="13650732" cy="14491854"/>
          </a:xfrm>
          <a:prstGeom prst="rect">
            <a:avLst/>
          </a:prstGeom>
          <a:solidFill>
            <a:schemeClr val="bg1">
              <a:lumMod val="95000"/>
            </a:schemeClr>
          </a:solidFill>
        </p:spPr>
        <p:txBody>
          <a:bodyPr>
            <a:normAutofit/>
          </a:bodyPr>
          <a:lstStyle>
            <a:lvl1pPr>
              <a:defRPr sz="2101"/>
            </a:lvl1pPr>
          </a:lstStyle>
          <a:p>
            <a:endParaRPr lang="en-US" dirty="0"/>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10861670" y="4428213"/>
            <a:ext cx="4859572" cy="4859572"/>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410732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3FE-ED43-CF70-7198-2F0D5DFAEA96}"/>
              </a:ext>
            </a:extLst>
          </p:cNvPr>
          <p:cNvSpPr>
            <a:spLocks noGrp="1"/>
          </p:cNvSpPr>
          <p:nvPr>
            <p:ph type="title"/>
          </p:nvPr>
        </p:nvSpPr>
        <p:spPr>
          <a:xfrm>
            <a:off x="1679139" y="730251"/>
            <a:ext cx="21025723"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753F8C-CCC3-7AAB-01C0-3B4D83B40A64}"/>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CA0D796F-315A-42CB-6629-3AF398EF03B7}"/>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E4921C-AC60-610E-287F-2A865FD1E132}"/>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B64F55F6-AAFC-FA46-D85E-FF70AB374CF0}"/>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113CFF-CA09-5A43-E856-D12788D4226C}"/>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8" name="Footer Placeholder 7">
            <a:extLst>
              <a:ext uri="{FF2B5EF4-FFF2-40B4-BE49-F238E27FC236}">
                <a16:creationId xmlns:a16="http://schemas.microsoft.com/office/drawing/2014/main" id="{461CEF15-C5F5-76E9-EA27-B298566AA0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D82749-5E0C-9402-DF54-3C2F4796F92C}"/>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2735206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F9CC-7244-FFA2-BCD6-1D13D2D78D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32F83E-A080-CF36-789A-D7E0B9F80D8B}"/>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4" name="Footer Placeholder 3">
            <a:extLst>
              <a:ext uri="{FF2B5EF4-FFF2-40B4-BE49-F238E27FC236}">
                <a16:creationId xmlns:a16="http://schemas.microsoft.com/office/drawing/2014/main" id="{2B825BC1-E420-3820-2996-70BEB75581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B1DDA8-E973-591B-3FBB-E1580856839E}"/>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3157681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36289-1391-EB27-479D-455D5489F22A}"/>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3" name="Footer Placeholder 2">
            <a:extLst>
              <a:ext uri="{FF2B5EF4-FFF2-40B4-BE49-F238E27FC236}">
                <a16:creationId xmlns:a16="http://schemas.microsoft.com/office/drawing/2014/main" id="{4DA6F1D9-294E-42B4-3080-C97A001B0A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8A81A2-082D-991E-B54E-038C2ED48C45}"/>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827073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C4DB-B8B5-0717-E439-CCA10D5DAF88}"/>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89C1C0-597A-E80B-C6BD-9102410542F3}"/>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DE1D5F-C9AC-6FC8-49E0-B10F519C2478}"/>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D4BA250-1F80-1A95-6A90-EB384DD086AA}"/>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6" name="Footer Placeholder 5">
            <a:extLst>
              <a:ext uri="{FF2B5EF4-FFF2-40B4-BE49-F238E27FC236}">
                <a16:creationId xmlns:a16="http://schemas.microsoft.com/office/drawing/2014/main" id="{9E7D7BEA-BC37-B082-77A7-6BCF1A195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C1CB8D-A77B-4E44-DB9D-CFB4A7451E49}"/>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3142278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9D7-AC4F-C0DC-A0E7-B9B9817327AB}"/>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48B2A6-8415-2E3A-3737-2CF90AC595B4}"/>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GB"/>
          </a:p>
        </p:txBody>
      </p:sp>
      <p:sp>
        <p:nvSpPr>
          <p:cNvPr id="4" name="Text Placeholder 3">
            <a:extLst>
              <a:ext uri="{FF2B5EF4-FFF2-40B4-BE49-F238E27FC236}">
                <a16:creationId xmlns:a16="http://schemas.microsoft.com/office/drawing/2014/main" id="{B2AF607E-1279-CEDE-1294-2747125A06A9}"/>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44B9DA85-A510-53D8-F241-BBEEC6451EC1}"/>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6" name="Footer Placeholder 5">
            <a:extLst>
              <a:ext uri="{FF2B5EF4-FFF2-40B4-BE49-F238E27FC236}">
                <a16:creationId xmlns:a16="http://schemas.microsoft.com/office/drawing/2014/main" id="{257C120C-43F0-7A05-8360-E4BE43C8F3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C61912-CBE5-289B-720F-0B0429437AC2}"/>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2355179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4EF4-0206-580E-B098-10C39B07D3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6A4E8C-0EC0-E72D-A0EB-82FF8BFC9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C0A3F-8429-325D-CBE3-6A6B83E14BEC}"/>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5" name="Footer Placeholder 4">
            <a:extLst>
              <a:ext uri="{FF2B5EF4-FFF2-40B4-BE49-F238E27FC236}">
                <a16:creationId xmlns:a16="http://schemas.microsoft.com/office/drawing/2014/main" id="{50A1D361-BFC5-97E4-ED0E-8C7F6DB01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549AB6-FCFE-0C75-ADF7-DE173551E82F}"/>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15569080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895D4-67AD-4F4D-C31D-57F4121E194F}"/>
              </a:ext>
            </a:extLst>
          </p:cNvPr>
          <p:cNvSpPr>
            <a:spLocks noGrp="1"/>
          </p:cNvSpPr>
          <p:nvPr>
            <p:ph type="title" orient="vert"/>
          </p:nvPr>
        </p:nvSpPr>
        <p:spPr>
          <a:xfrm>
            <a:off x="17445256" y="730250"/>
            <a:ext cx="5256431"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B2A324-8557-6131-4298-FFEC583EC932}"/>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B4896-BC4B-C64A-E307-617C393030D2}"/>
              </a:ext>
            </a:extLst>
          </p:cNvPr>
          <p:cNvSpPr>
            <a:spLocks noGrp="1"/>
          </p:cNvSpPr>
          <p:nvPr>
            <p:ph type="dt" sz="half" idx="10"/>
          </p:nvPr>
        </p:nvSpPr>
        <p:spPr/>
        <p:txBody>
          <a:bodyPr/>
          <a:lstStyle/>
          <a:p>
            <a:fld id="{CA3F10AB-D2C9-413F-89B6-7655CF08D149}" type="datetimeFigureOut">
              <a:rPr lang="en-GB" smtClean="0"/>
              <a:t>01/06/2023</a:t>
            </a:fld>
            <a:endParaRPr lang="en-GB"/>
          </a:p>
        </p:txBody>
      </p:sp>
      <p:sp>
        <p:nvSpPr>
          <p:cNvPr id="5" name="Footer Placeholder 4">
            <a:extLst>
              <a:ext uri="{FF2B5EF4-FFF2-40B4-BE49-F238E27FC236}">
                <a16:creationId xmlns:a16="http://schemas.microsoft.com/office/drawing/2014/main" id="{59AF13B3-1F09-556F-878E-354CCB703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CF8AEE-FDE6-9FC7-2F44-716439D5EA8B}"/>
              </a:ext>
            </a:extLst>
          </p:cNvPr>
          <p:cNvSpPr>
            <a:spLocks noGrp="1"/>
          </p:cNvSpPr>
          <p:nvPr>
            <p:ph type="sldNum" sz="quarter" idx="12"/>
          </p:nvPr>
        </p:nvSpPr>
        <p:spPr/>
        <p:txBody>
          <a:bodyPr/>
          <a:lstStyle/>
          <a:p>
            <a:fld id="{BD23AF28-59E0-46DB-A09B-4C1F86C3E6D0}" type="slidenum">
              <a:rPr lang="en-GB" smtClean="0"/>
              <a:t>‹#›</a:t>
            </a:fld>
            <a:endParaRPr lang="en-GB"/>
          </a:p>
        </p:txBody>
      </p:sp>
    </p:spTree>
    <p:extLst>
      <p:ext uri="{BB962C8B-B14F-4D97-AF65-F5344CB8AC3E}">
        <p14:creationId xmlns:p14="http://schemas.microsoft.com/office/powerpoint/2010/main" val="4032377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59277" y="-387927"/>
            <a:ext cx="25096203"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630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9449911" y="-1"/>
            <a:ext cx="8010773" cy="13716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07094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6916962" y="-1"/>
            <a:ext cx="8010773" cy="13716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72968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131358" y="707919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8649758" y="707919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6168158" y="707919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06396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0" y="3921420"/>
            <a:ext cx="14179114" cy="9794578"/>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46070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131358" y="119274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8649758" y="119274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6168158" y="119274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50622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2.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 35</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dirty="0"/>
              <a:t>6/1/2023</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23652066" y="610541"/>
            <a:ext cx="827716" cy="492406"/>
          </a:xfrm>
          <a:prstGeom prst="rect">
            <a:avLst/>
          </a:prstGeom>
          <a:noFill/>
        </p:spPr>
        <p:txBody>
          <a:bodyPr wrap="non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dirty="0">
                <a:solidFill>
                  <a:schemeClr val="bg1"/>
                </a:solidFill>
                <a:latin typeface="Montserrat" charset="0"/>
                <a:ea typeface="Montserrat" charset="0"/>
                <a:cs typeface="Montserrat" charset="0"/>
              </a:rPr>
              <a:t>  </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Lst>
  <p:hf hdr="0" ftr="0" dt="0"/>
  <p:txStyles>
    <p:titleStyle>
      <a:lvl1pPr algn="l" defTabSz="1828343" rtl="0" eaLnBrk="1" latinLnBrk="0" hangingPunct="1">
        <a:lnSpc>
          <a:spcPct val="90000"/>
        </a:lnSpc>
        <a:spcBef>
          <a:spcPct val="0"/>
        </a:spcBef>
        <a:buNone/>
        <a:defRPr sz="8000" kern="1200">
          <a:solidFill>
            <a:schemeClr val="tx2"/>
          </a:solidFill>
          <a:latin typeface="Roboto" panose="02000000000000000000" pitchFamily="2" charset="0"/>
          <a:ea typeface="Roboto" panose="02000000000000000000" pitchFamily="2" charset="0"/>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6000" kern="1200">
          <a:solidFill>
            <a:schemeClr val="tx2"/>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5000" kern="1200">
          <a:solidFill>
            <a:schemeClr val="tx2"/>
          </a:solidFill>
          <a:latin typeface="Roboto" panose="02000000000000000000" pitchFamily="2" charset="0"/>
          <a:ea typeface="Roboto" panose="02000000000000000000" pitchFamily="2" charset="0"/>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2"/>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00" kern="1200">
          <a:solidFill>
            <a:schemeClr val="tx2"/>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2AFC1-469E-84AF-F0DE-CBABFCF4239C}"/>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17EEC7-B38B-D7A6-003E-EFF03CFC9130}"/>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288A6A-1B93-E26A-2D76-B267AA22503B}"/>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A3F10AB-D2C9-413F-89B6-7655CF08D149}" type="datetimeFigureOut">
              <a:rPr lang="en-GB" smtClean="0"/>
              <a:t>01/06/2023</a:t>
            </a:fld>
            <a:endParaRPr lang="en-GB"/>
          </a:p>
        </p:txBody>
      </p:sp>
      <p:sp>
        <p:nvSpPr>
          <p:cNvPr id="5" name="Footer Placeholder 4">
            <a:extLst>
              <a:ext uri="{FF2B5EF4-FFF2-40B4-BE49-F238E27FC236}">
                <a16:creationId xmlns:a16="http://schemas.microsoft.com/office/drawing/2014/main" id="{7ACD9617-4DCD-5252-EDDD-CD51F037AC4B}"/>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6D8272-D62E-007C-EF6B-78705C3A66A3}"/>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BD23AF28-59E0-46DB-A09B-4C1F86C3E6D0}" type="slidenum">
              <a:rPr lang="en-GB" smtClean="0"/>
              <a:t>‹#›</a:t>
            </a:fld>
            <a:endParaRPr lang="en-GB"/>
          </a:p>
        </p:txBody>
      </p:sp>
    </p:spTree>
    <p:extLst>
      <p:ext uri="{BB962C8B-B14F-4D97-AF65-F5344CB8AC3E}">
        <p14:creationId xmlns:p14="http://schemas.microsoft.com/office/powerpoint/2010/main" val="399500344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jpe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9.png"/><Relationship Id="rId15" Type="http://schemas.openxmlformats.org/officeDocument/2006/relationships/image" Target="../media/image36.jpeg"/><Relationship Id="rId10" Type="http://schemas.openxmlformats.org/officeDocument/2006/relationships/image" Target="../media/image31.png"/><Relationship Id="rId4" Type="http://schemas.openxmlformats.org/officeDocument/2006/relationships/image" Target="../media/image8.svg"/><Relationship Id="rId9" Type="http://schemas.openxmlformats.org/officeDocument/2006/relationships/image" Target="../media/image30.png"/><Relationship Id="rId1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7.pn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F26D66-B8CD-724D-9887-23A4D2EB0FC1}"/>
              </a:ext>
            </a:extLst>
          </p:cNvPr>
          <p:cNvSpPr/>
          <p:nvPr/>
        </p:nvSpPr>
        <p:spPr>
          <a:xfrm rot="10800000" flipV="1">
            <a:off x="-5" y="-326898"/>
            <a:ext cx="24377649" cy="10623664"/>
          </a:xfrm>
          <a:prstGeom prst="rect">
            <a:avLst/>
          </a:prstGeom>
          <a:solidFill>
            <a:srgbClr val="02306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26144" y="2499752"/>
            <a:ext cx="16052806" cy="5463034"/>
          </a:xfrm>
          <a:prstGeom prst="rect">
            <a:avLst/>
          </a:prstGeom>
          <a:noFill/>
          <a:ln>
            <a:noFill/>
          </a:ln>
        </p:spPr>
        <p:txBody>
          <a:bodyPr wrap="square" rtlCol="0">
            <a:spAutoFit/>
          </a:bodyPr>
          <a:lstStyle/>
          <a:p>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L’Alliance</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Européenne</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pour l’</a:t>
            </a:r>
            <a:r>
              <a:rPr lang="en-US"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É</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thique</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en</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Publicité</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(AEEP – EASA) &amp; </a:t>
            </a:r>
          </a:p>
          <a:p>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le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réseau</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des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organismes</a:t>
            </a:r>
            <a:endPar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endParaRPr>
          </a:p>
          <a:p>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d’autorégulation</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publicitaire</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en</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Europe</a:t>
            </a:r>
          </a:p>
          <a:p>
            <a:endParaRPr lang="en-GB" sz="3500" b="1" spc="600" dirty="0">
              <a:solidFill>
                <a:schemeClr val="bg1"/>
              </a:solidFill>
              <a:latin typeface="Roboto" panose="02000000000000000000" pitchFamily="2" charset="0"/>
              <a:ea typeface="Roboto" panose="02000000000000000000" pitchFamily="2" charset="0"/>
              <a:cs typeface="Lato Light" panose="020F0502020204030203" pitchFamily="34" charset="0"/>
            </a:endParaRPr>
          </a:p>
          <a:p>
            <a:r>
              <a:rPr lang="en-GB" sz="3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Lucas Boudet, Directeur </a:t>
            </a:r>
            <a:r>
              <a:rPr lang="en-GB" sz="3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Général</a:t>
            </a:r>
            <a:r>
              <a:rPr lang="en-GB" sz="3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EASA</a:t>
            </a:r>
          </a:p>
          <a:p>
            <a:endParaRPr lang="en-GB" sz="4000" b="1" spc="600" dirty="0">
              <a:solidFill>
                <a:schemeClr val="bg1"/>
              </a:solidFill>
              <a:latin typeface="Roboto" panose="02000000000000000000" pitchFamily="2" charset="0"/>
              <a:ea typeface="Roboto" panose="02000000000000000000" pitchFamily="2" charset="0"/>
              <a:cs typeface="Lato Light" panose="020F0502020204030203" pitchFamily="34" charset="0"/>
            </a:endParaRPr>
          </a:p>
          <a:p>
            <a:endParaRPr lang="en-US" sz="4000" spc="600" dirty="0">
              <a:solidFill>
                <a:schemeClr val="bg1"/>
              </a:solidFill>
              <a:latin typeface="Roboto Light" panose="02000000000000000000" pitchFamily="2" charset="0"/>
              <a:ea typeface="Roboto Light" panose="02000000000000000000" pitchFamily="2" charset="0"/>
              <a:cs typeface="Lato Light" panose="020F0502020204030203" pitchFamily="34" charset="0"/>
            </a:endParaRPr>
          </a:p>
        </p:txBody>
      </p:sp>
      <p:grpSp>
        <p:nvGrpSpPr>
          <p:cNvPr id="18" name="Group 17">
            <a:extLst>
              <a:ext uri="{FF2B5EF4-FFF2-40B4-BE49-F238E27FC236}">
                <a16:creationId xmlns:a16="http://schemas.microsoft.com/office/drawing/2014/main" id="{78C4156F-5657-7789-0191-7320D959E2A5}"/>
              </a:ext>
            </a:extLst>
          </p:cNvPr>
          <p:cNvGrpSpPr/>
          <p:nvPr/>
        </p:nvGrpSpPr>
        <p:grpSpPr>
          <a:xfrm>
            <a:off x="-750711" y="2497786"/>
            <a:ext cx="5800693" cy="4266696"/>
            <a:chOff x="0" y="0"/>
            <a:chExt cx="2813685" cy="2181665"/>
          </a:xfrm>
        </p:grpSpPr>
        <p:pic>
          <p:nvPicPr>
            <p:cNvPr id="19" name="Graphic 61" descr="A square made of dots">
              <a:extLst>
                <a:ext uri="{FF2B5EF4-FFF2-40B4-BE49-F238E27FC236}">
                  <a16:creationId xmlns:a16="http://schemas.microsoft.com/office/drawing/2014/main" id="{8E9A6D63-5D54-C5DE-454F-609D439BA03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20" name="Graphic 5" descr="A square made of dots">
              <a:extLst>
                <a:ext uri="{FF2B5EF4-FFF2-40B4-BE49-F238E27FC236}">
                  <a16:creationId xmlns:a16="http://schemas.microsoft.com/office/drawing/2014/main" id="{E7315BCE-7DE3-033D-2233-84FCAD37A5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grpSp>
        <p:nvGrpSpPr>
          <p:cNvPr id="21" name="Group 20">
            <a:extLst>
              <a:ext uri="{FF2B5EF4-FFF2-40B4-BE49-F238E27FC236}">
                <a16:creationId xmlns:a16="http://schemas.microsoft.com/office/drawing/2014/main" id="{72003E26-C838-F052-2890-E5F7C9D89B7F}"/>
              </a:ext>
            </a:extLst>
          </p:cNvPr>
          <p:cNvGrpSpPr/>
          <p:nvPr/>
        </p:nvGrpSpPr>
        <p:grpSpPr>
          <a:xfrm>
            <a:off x="706326" y="2497454"/>
            <a:ext cx="5800693" cy="4266696"/>
            <a:chOff x="0" y="0"/>
            <a:chExt cx="2813685" cy="2181665"/>
          </a:xfrm>
        </p:grpSpPr>
        <p:pic>
          <p:nvPicPr>
            <p:cNvPr id="23" name="Graphic 61" descr="A square made of dots">
              <a:extLst>
                <a:ext uri="{FF2B5EF4-FFF2-40B4-BE49-F238E27FC236}">
                  <a16:creationId xmlns:a16="http://schemas.microsoft.com/office/drawing/2014/main" id="{56FBDF57-0D30-3851-CB67-155A558F1A3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24" name="Graphic 5" descr="A square made of dots">
              <a:extLst>
                <a:ext uri="{FF2B5EF4-FFF2-40B4-BE49-F238E27FC236}">
                  <a16:creationId xmlns:a16="http://schemas.microsoft.com/office/drawing/2014/main" id="{5945A66F-A85C-8923-C07E-87B4590B38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grpSp>
        <p:nvGrpSpPr>
          <p:cNvPr id="25" name="Group 24">
            <a:extLst>
              <a:ext uri="{FF2B5EF4-FFF2-40B4-BE49-F238E27FC236}">
                <a16:creationId xmlns:a16="http://schemas.microsoft.com/office/drawing/2014/main" id="{DFBC0E90-1DAD-17BF-C618-2AE7B96F3166}"/>
              </a:ext>
            </a:extLst>
          </p:cNvPr>
          <p:cNvGrpSpPr/>
          <p:nvPr/>
        </p:nvGrpSpPr>
        <p:grpSpPr>
          <a:xfrm>
            <a:off x="21477303" y="2497786"/>
            <a:ext cx="5800693" cy="4266696"/>
            <a:chOff x="0" y="0"/>
            <a:chExt cx="2813685" cy="2181665"/>
          </a:xfrm>
        </p:grpSpPr>
        <p:pic>
          <p:nvPicPr>
            <p:cNvPr id="26" name="Graphic 61" descr="A square made of dots">
              <a:extLst>
                <a:ext uri="{FF2B5EF4-FFF2-40B4-BE49-F238E27FC236}">
                  <a16:creationId xmlns:a16="http://schemas.microsoft.com/office/drawing/2014/main" id="{AD6C6446-1B86-1B69-D7E4-FAEE5B7F0C1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27" name="Graphic 5" descr="A square made of dots">
              <a:extLst>
                <a:ext uri="{FF2B5EF4-FFF2-40B4-BE49-F238E27FC236}">
                  <a16:creationId xmlns:a16="http://schemas.microsoft.com/office/drawing/2014/main" id="{29DB4FBC-C1AE-8676-A4D1-6D0F76B31AD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pic>
        <p:nvPicPr>
          <p:cNvPr id="2" name="Image 17">
            <a:extLst>
              <a:ext uri="{FF2B5EF4-FFF2-40B4-BE49-F238E27FC236}">
                <a16:creationId xmlns:a16="http://schemas.microsoft.com/office/drawing/2014/main" id="{853B4088-6107-D7AA-6C16-1DB809B5B51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614870" y="11260581"/>
            <a:ext cx="3147898" cy="1718740"/>
          </a:xfrm>
          <a:prstGeom prst="rect">
            <a:avLst/>
          </a:prstGeom>
        </p:spPr>
      </p:pic>
      <p:sp>
        <p:nvSpPr>
          <p:cNvPr id="4" name="TextBox 3">
            <a:extLst>
              <a:ext uri="{FF2B5EF4-FFF2-40B4-BE49-F238E27FC236}">
                <a16:creationId xmlns:a16="http://schemas.microsoft.com/office/drawing/2014/main" id="{ACE84A5E-DA89-5569-45B9-68D91A6A785E}"/>
              </a:ext>
            </a:extLst>
          </p:cNvPr>
          <p:cNvSpPr txBox="1"/>
          <p:nvPr/>
        </p:nvSpPr>
        <p:spPr>
          <a:xfrm>
            <a:off x="-279400" y="9168249"/>
            <a:ext cx="24310486" cy="861774"/>
          </a:xfrm>
          <a:prstGeom prst="rect">
            <a:avLst/>
          </a:prstGeom>
          <a:noFill/>
        </p:spPr>
        <p:txBody>
          <a:bodyPr wrap="square">
            <a:spAutoFit/>
          </a:bodyPr>
          <a:lstStyle/>
          <a:p>
            <a:pPr algn="ct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Conseil de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l’Ethique</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Publicitaire</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 2 </a:t>
            </a:r>
            <a:r>
              <a:rPr lang="en-GB" sz="5000" b="1" spc="600" dirty="0" err="1">
                <a:solidFill>
                  <a:schemeClr val="bg1"/>
                </a:solidFill>
                <a:latin typeface="Roboto" panose="02000000000000000000" pitchFamily="2" charset="0"/>
                <a:ea typeface="Roboto" panose="02000000000000000000" pitchFamily="2" charset="0"/>
                <a:cs typeface="Lato Light" panose="020F0502020204030203" pitchFamily="34" charset="0"/>
              </a:rPr>
              <a:t>juin</a:t>
            </a:r>
            <a:r>
              <a:rPr lang="en-GB" sz="5000" b="1" spc="600" dirty="0">
                <a:solidFill>
                  <a:schemeClr val="bg1"/>
                </a:solidFill>
                <a:latin typeface="Roboto" panose="02000000000000000000" pitchFamily="2" charset="0"/>
                <a:ea typeface="Roboto" panose="02000000000000000000" pitchFamily="2" charset="0"/>
                <a:cs typeface="Lato Light" panose="020F0502020204030203" pitchFamily="34" charset="0"/>
              </a:rPr>
              <a:t> 2023 </a:t>
            </a:r>
          </a:p>
        </p:txBody>
      </p:sp>
    </p:spTree>
    <p:extLst>
      <p:ext uri="{BB962C8B-B14F-4D97-AF65-F5344CB8AC3E}">
        <p14:creationId xmlns:p14="http://schemas.microsoft.com/office/powerpoint/2010/main" val="332520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F26D66-B8CD-724D-9887-23A4D2EB0FC1}"/>
              </a:ext>
            </a:extLst>
          </p:cNvPr>
          <p:cNvSpPr/>
          <p:nvPr/>
        </p:nvSpPr>
        <p:spPr>
          <a:xfrm rot="10800000" flipV="1">
            <a:off x="3170" y="1788"/>
            <a:ext cx="24371302" cy="10620897"/>
          </a:xfrm>
          <a:prstGeom prst="rect">
            <a:avLst/>
          </a:prstGeom>
          <a:solidFill>
            <a:srgbClr val="02306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1800" dirty="0">
              <a:solidFill>
                <a:prstClr val="white"/>
              </a:solidFill>
              <a:latin typeface="Calibri" panose="020F0502020204030204"/>
            </a:endParaRPr>
          </a:p>
        </p:txBody>
      </p:sp>
      <p:sp>
        <p:nvSpPr>
          <p:cNvPr id="9" name="TextBox 8"/>
          <p:cNvSpPr txBox="1"/>
          <p:nvPr/>
        </p:nvSpPr>
        <p:spPr>
          <a:xfrm>
            <a:off x="6318028" y="5457194"/>
            <a:ext cx="15100668" cy="1323119"/>
          </a:xfrm>
          <a:prstGeom prst="rect">
            <a:avLst/>
          </a:prstGeom>
          <a:noFill/>
          <a:ln>
            <a:noFill/>
          </a:ln>
        </p:spPr>
        <p:txBody>
          <a:bodyPr wrap="square" rtlCol="0">
            <a:spAutoFit/>
          </a:bodyPr>
          <a:lstStyle/>
          <a:p>
            <a:pPr defTabSz="1828343"/>
            <a:r>
              <a:rPr lang="fr-BE" sz="7998" b="1" spc="600" dirty="0">
                <a:solidFill>
                  <a:prstClr val="white"/>
                </a:solidFill>
                <a:latin typeface="Roboto" panose="02000000000000000000" pitchFamily="2" charset="0"/>
                <a:ea typeface="Roboto" panose="02000000000000000000" pitchFamily="2" charset="0"/>
                <a:cs typeface="Lato Light" panose="020F0502020204030203" pitchFamily="34" charset="0"/>
              </a:rPr>
              <a:t>Q</a:t>
            </a:r>
            <a:r>
              <a:rPr lang="en-US" sz="7998" b="1" spc="600" dirty="0" err="1">
                <a:solidFill>
                  <a:prstClr val="white"/>
                </a:solidFill>
                <a:latin typeface="Roboto" panose="02000000000000000000" pitchFamily="2" charset="0"/>
                <a:ea typeface="Roboto" panose="02000000000000000000" pitchFamily="2" charset="0"/>
                <a:cs typeface="Lato Light" panose="020F0502020204030203" pitchFamily="34" charset="0"/>
              </a:rPr>
              <a:t>uestions-réponses</a:t>
            </a:r>
            <a:endParaRPr lang="en-US" sz="4799" spc="600" dirty="0">
              <a:solidFill>
                <a:prstClr val="white"/>
              </a:solidFill>
              <a:latin typeface="Roboto Light" panose="02000000000000000000" pitchFamily="2" charset="0"/>
              <a:ea typeface="Roboto Light" panose="02000000000000000000" pitchFamily="2" charset="0"/>
              <a:cs typeface="Lato Light" panose="020F0502020204030203" pitchFamily="34" charset="0"/>
            </a:endParaRPr>
          </a:p>
        </p:txBody>
      </p:sp>
      <p:grpSp>
        <p:nvGrpSpPr>
          <p:cNvPr id="18" name="Group 17">
            <a:extLst>
              <a:ext uri="{FF2B5EF4-FFF2-40B4-BE49-F238E27FC236}">
                <a16:creationId xmlns:a16="http://schemas.microsoft.com/office/drawing/2014/main" id="{78C4156F-5657-7789-0191-7320D959E2A5}"/>
              </a:ext>
            </a:extLst>
          </p:cNvPr>
          <p:cNvGrpSpPr/>
          <p:nvPr/>
        </p:nvGrpSpPr>
        <p:grpSpPr>
          <a:xfrm>
            <a:off x="-747340" y="3984434"/>
            <a:ext cx="5799183" cy="4265585"/>
            <a:chOff x="0" y="0"/>
            <a:chExt cx="2813685" cy="2181665"/>
          </a:xfrm>
        </p:grpSpPr>
        <p:pic>
          <p:nvPicPr>
            <p:cNvPr id="19" name="Graphic 61" descr="A square made of dots">
              <a:extLst>
                <a:ext uri="{FF2B5EF4-FFF2-40B4-BE49-F238E27FC236}">
                  <a16:creationId xmlns:a16="http://schemas.microsoft.com/office/drawing/2014/main" id="{8E9A6D63-5D54-C5DE-454F-609D439BA03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20" name="Graphic 5" descr="A square made of dots">
              <a:extLst>
                <a:ext uri="{FF2B5EF4-FFF2-40B4-BE49-F238E27FC236}">
                  <a16:creationId xmlns:a16="http://schemas.microsoft.com/office/drawing/2014/main" id="{E7315BCE-7DE3-033D-2233-84FCAD37A5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grpSp>
        <p:nvGrpSpPr>
          <p:cNvPr id="21" name="Group 20">
            <a:extLst>
              <a:ext uri="{FF2B5EF4-FFF2-40B4-BE49-F238E27FC236}">
                <a16:creationId xmlns:a16="http://schemas.microsoft.com/office/drawing/2014/main" id="{72003E26-C838-F052-2890-E5F7C9D89B7F}"/>
              </a:ext>
            </a:extLst>
          </p:cNvPr>
          <p:cNvGrpSpPr/>
          <p:nvPr/>
        </p:nvGrpSpPr>
        <p:grpSpPr>
          <a:xfrm>
            <a:off x="709318" y="3984103"/>
            <a:ext cx="5799183" cy="4265585"/>
            <a:chOff x="0" y="0"/>
            <a:chExt cx="2813685" cy="2181665"/>
          </a:xfrm>
        </p:grpSpPr>
        <p:pic>
          <p:nvPicPr>
            <p:cNvPr id="23" name="Graphic 61" descr="A square made of dots">
              <a:extLst>
                <a:ext uri="{FF2B5EF4-FFF2-40B4-BE49-F238E27FC236}">
                  <a16:creationId xmlns:a16="http://schemas.microsoft.com/office/drawing/2014/main" id="{56FBDF57-0D30-3851-CB67-155A558F1A3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24" name="Graphic 5" descr="A square made of dots">
              <a:extLst>
                <a:ext uri="{FF2B5EF4-FFF2-40B4-BE49-F238E27FC236}">
                  <a16:creationId xmlns:a16="http://schemas.microsoft.com/office/drawing/2014/main" id="{5945A66F-A85C-8923-C07E-87B4590B38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grpSp>
        <p:nvGrpSpPr>
          <p:cNvPr id="25" name="Group 24">
            <a:extLst>
              <a:ext uri="{FF2B5EF4-FFF2-40B4-BE49-F238E27FC236}">
                <a16:creationId xmlns:a16="http://schemas.microsoft.com/office/drawing/2014/main" id="{DFBC0E90-1DAD-17BF-C618-2AE7B96F3166}"/>
              </a:ext>
            </a:extLst>
          </p:cNvPr>
          <p:cNvGrpSpPr/>
          <p:nvPr/>
        </p:nvGrpSpPr>
        <p:grpSpPr>
          <a:xfrm>
            <a:off x="21474885" y="3984434"/>
            <a:ext cx="5799183" cy="4265585"/>
            <a:chOff x="0" y="0"/>
            <a:chExt cx="2813685" cy="2181665"/>
          </a:xfrm>
        </p:grpSpPr>
        <p:pic>
          <p:nvPicPr>
            <p:cNvPr id="26" name="Graphic 61" descr="A square made of dots">
              <a:extLst>
                <a:ext uri="{FF2B5EF4-FFF2-40B4-BE49-F238E27FC236}">
                  <a16:creationId xmlns:a16="http://schemas.microsoft.com/office/drawing/2014/main" id="{AD6C6446-1B86-1B69-D7E4-FAEE5B7F0C1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27" name="Graphic 5" descr="A square made of dots">
              <a:extLst>
                <a:ext uri="{FF2B5EF4-FFF2-40B4-BE49-F238E27FC236}">
                  <a16:creationId xmlns:a16="http://schemas.microsoft.com/office/drawing/2014/main" id="{29DB4FBC-C1AE-8676-A4D1-6D0F76B31AD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pic>
        <p:nvPicPr>
          <p:cNvPr id="2" name="Image 17">
            <a:extLst>
              <a:ext uri="{FF2B5EF4-FFF2-40B4-BE49-F238E27FC236}">
                <a16:creationId xmlns:a16="http://schemas.microsoft.com/office/drawing/2014/main" id="{853B4088-6107-D7AA-6C16-1DB809B5B51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615282" y="11259436"/>
            <a:ext cx="3147078" cy="1718292"/>
          </a:xfrm>
          <a:prstGeom prst="rect">
            <a:avLst/>
          </a:prstGeom>
        </p:spPr>
      </p:pic>
      <p:sp>
        <p:nvSpPr>
          <p:cNvPr id="3" name="TextBox 5">
            <a:extLst>
              <a:ext uri="{FF2B5EF4-FFF2-40B4-BE49-F238E27FC236}">
                <a16:creationId xmlns:a16="http://schemas.microsoft.com/office/drawing/2014/main" id="{4581AA61-25F2-3E9B-3C52-E0AFAE981D52}"/>
              </a:ext>
            </a:extLst>
          </p:cNvPr>
          <p:cNvSpPr txBox="1"/>
          <p:nvPr/>
        </p:nvSpPr>
        <p:spPr>
          <a:xfrm>
            <a:off x="1681539" y="687301"/>
            <a:ext cx="15330553" cy="923330"/>
          </a:xfrm>
          <a:prstGeom prst="rect">
            <a:avLst/>
          </a:prstGeom>
          <a:noFill/>
          <a:ln>
            <a:noFill/>
          </a:ln>
        </p:spPr>
        <p:txBody>
          <a:bodyPr wrap="square" rtlCol="0">
            <a:spAutoFit/>
          </a:bodyPr>
          <a:lstStyle/>
          <a:p>
            <a:r>
              <a:rPr lang="fr-BE" sz="5400" b="1" dirty="0">
                <a:solidFill>
                  <a:schemeClr val="bg1"/>
                </a:solidFill>
                <a:latin typeface="Roboto" panose="02000000000000000000" pitchFamily="2" charset="0"/>
                <a:ea typeface="Roboto" panose="02000000000000000000" pitchFamily="2" charset="0"/>
                <a:cs typeface="Lato Light" panose="020F0502020204030203" pitchFamily="34" charset="0"/>
              </a:rPr>
              <a:t>Questions-réponses</a:t>
            </a:r>
            <a:endParaRPr lang="en-US" sz="54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sp>
        <p:nvSpPr>
          <p:cNvPr id="4" name="TextBox 14">
            <a:extLst>
              <a:ext uri="{FF2B5EF4-FFF2-40B4-BE49-F238E27FC236}">
                <a16:creationId xmlns:a16="http://schemas.microsoft.com/office/drawing/2014/main" id="{1180D4AE-53FF-086A-DC6A-1E8C3418D3A5}"/>
              </a:ext>
            </a:extLst>
          </p:cNvPr>
          <p:cNvSpPr txBox="1"/>
          <p:nvPr/>
        </p:nvSpPr>
        <p:spPr>
          <a:xfrm>
            <a:off x="1" y="755492"/>
            <a:ext cx="1478078" cy="830997"/>
          </a:xfrm>
          <a:prstGeom prst="rect">
            <a:avLst/>
          </a:prstGeom>
          <a:noFill/>
          <a:ln>
            <a:noFill/>
          </a:ln>
        </p:spPr>
        <p:txBody>
          <a:bodyPr wrap="square" rtlCol="0">
            <a:spAutoFit/>
          </a:bodyPr>
          <a:lstStyle/>
          <a:p>
            <a:pPr algn="r"/>
            <a:r>
              <a:rPr lang="fr-BE" sz="4800" b="1" dirty="0">
                <a:solidFill>
                  <a:schemeClr val="bg1"/>
                </a:solidFill>
                <a:latin typeface="Roboto" panose="02000000000000000000" pitchFamily="2" charset="0"/>
                <a:ea typeface="Roboto" panose="02000000000000000000" pitchFamily="2" charset="0"/>
                <a:cs typeface="Lato Light" panose="020F0502020204030203" pitchFamily="34" charset="0"/>
              </a:rPr>
              <a:t>4 </a:t>
            </a:r>
            <a:endPar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spTree>
    <p:extLst>
      <p:ext uri="{BB962C8B-B14F-4D97-AF65-F5344CB8AC3E}">
        <p14:creationId xmlns:p14="http://schemas.microsoft.com/office/powerpoint/2010/main" val="266378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B8A9C76-3115-E248-A70B-9BC692CAD060}"/>
              </a:ext>
            </a:extLst>
          </p:cNvPr>
          <p:cNvSpPr/>
          <p:nvPr/>
        </p:nvSpPr>
        <p:spPr>
          <a:xfrm rot="10800000" flipV="1">
            <a:off x="-3" y="0"/>
            <a:ext cx="24377652" cy="8270559"/>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9F52C546-6613-7243-AF9A-9FAF40821565}"/>
              </a:ext>
            </a:extLst>
          </p:cNvPr>
          <p:cNvGrpSpPr/>
          <p:nvPr/>
        </p:nvGrpSpPr>
        <p:grpSpPr>
          <a:xfrm>
            <a:off x="13804495" y="5184638"/>
            <a:ext cx="4099946" cy="970872"/>
            <a:chOff x="18821494" y="11951364"/>
            <a:chExt cx="1768340" cy="418745"/>
          </a:xfrm>
          <a:solidFill>
            <a:schemeClr val="bg1"/>
          </a:solidFill>
        </p:grpSpPr>
        <p:sp>
          <p:nvSpPr>
            <p:cNvPr id="92" name="Shape 1646">
              <a:extLst>
                <a:ext uri="{FF2B5EF4-FFF2-40B4-BE49-F238E27FC236}">
                  <a16:creationId xmlns:a16="http://schemas.microsoft.com/office/drawing/2014/main" id="{B2D805BF-FC51-DF48-BC2B-EA69E1CDD0BE}"/>
                </a:ext>
              </a:extLst>
            </p:cNvPr>
            <p:cNvSpPr/>
            <p:nvPr/>
          </p:nvSpPr>
          <p:spPr>
            <a:xfrm>
              <a:off x="19499262" y="11951364"/>
              <a:ext cx="418746" cy="418745"/>
            </a:xfrm>
            <a:custGeom>
              <a:avLst/>
              <a:gdLst/>
              <a:ahLst/>
              <a:cxnLst>
                <a:cxn ang="0">
                  <a:pos x="wd2" y="hd2"/>
                </a:cxn>
                <a:cxn ang="5400000">
                  <a:pos x="wd2" y="hd2"/>
                </a:cxn>
                <a:cxn ang="10800000">
                  <a:pos x="wd2" y="hd2"/>
                </a:cxn>
                <a:cxn ang="16200000">
                  <a:pos x="wd2" y="hd2"/>
                </a:cxn>
              </a:cxnLst>
              <a:rect l="0" t="0" r="r" b="b"/>
              <a:pathLst>
                <a:path w="21600" h="21600" extrusionOk="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grpFill/>
            <a:ln w="12700" cap="flat">
              <a:noFill/>
              <a:miter lim="400000"/>
            </a:ln>
            <a:effectLst/>
          </p:spPr>
          <p:txBody>
            <a:bodyPr wrap="square" lIns="0" tIns="0" rIns="0" bIns="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Roboto" panose="02000000000000000000" pitchFamily="2" charset="0"/>
                <a:ea typeface="Roboto" panose="02000000000000000000" pitchFamily="2" charset="0"/>
              </a:endParaRPr>
            </a:p>
          </p:txBody>
        </p:sp>
        <p:sp>
          <p:nvSpPr>
            <p:cNvPr id="93" name="Shape 1649">
              <a:extLst>
                <a:ext uri="{FF2B5EF4-FFF2-40B4-BE49-F238E27FC236}">
                  <a16:creationId xmlns:a16="http://schemas.microsoft.com/office/drawing/2014/main" id="{CB9E3978-EA71-D14C-BA90-814EA7671C18}"/>
                </a:ext>
              </a:extLst>
            </p:cNvPr>
            <p:cNvSpPr/>
            <p:nvPr/>
          </p:nvSpPr>
          <p:spPr>
            <a:xfrm>
              <a:off x="18821494" y="11971700"/>
              <a:ext cx="478641" cy="388931"/>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solidFill>
                  <a:schemeClr val="bg1"/>
                </a:solidFill>
                <a:latin typeface="Roboto" panose="02000000000000000000" pitchFamily="2" charset="0"/>
                <a:ea typeface="Roboto" panose="02000000000000000000" pitchFamily="2" charset="0"/>
              </a:endParaRPr>
            </a:p>
          </p:txBody>
        </p:sp>
        <p:sp>
          <p:nvSpPr>
            <p:cNvPr id="96" name="Shape 1652">
              <a:extLst>
                <a:ext uri="{FF2B5EF4-FFF2-40B4-BE49-F238E27FC236}">
                  <a16:creationId xmlns:a16="http://schemas.microsoft.com/office/drawing/2014/main" id="{6150985E-1826-7A43-9831-180157F5F7C8}"/>
                </a:ext>
              </a:extLst>
            </p:cNvPr>
            <p:cNvSpPr/>
            <p:nvPr/>
          </p:nvSpPr>
          <p:spPr>
            <a:xfrm>
              <a:off x="20132295" y="12024047"/>
              <a:ext cx="457539" cy="343215"/>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grpFill/>
            <a:ln w="12700" cap="flat">
              <a:noFill/>
              <a:miter lim="400000"/>
            </a:ln>
            <a:effectLst/>
          </p:spPr>
          <p:txBody>
            <a:bodyPr wrap="square" lIns="0" tIns="0" rIns="0" bIns="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Roboto" panose="02000000000000000000" pitchFamily="2" charset="0"/>
                <a:ea typeface="Roboto" panose="02000000000000000000" pitchFamily="2" charset="0"/>
              </a:endParaRPr>
            </a:p>
          </p:txBody>
        </p:sp>
      </p:grpSp>
      <p:sp>
        <p:nvSpPr>
          <p:cNvPr id="91" name="TextBox 90">
            <a:extLst>
              <a:ext uri="{FF2B5EF4-FFF2-40B4-BE49-F238E27FC236}">
                <a16:creationId xmlns:a16="http://schemas.microsoft.com/office/drawing/2014/main" id="{FCE49F2F-4638-CE4C-B592-06FBE545A9AA}"/>
              </a:ext>
            </a:extLst>
          </p:cNvPr>
          <p:cNvSpPr txBox="1"/>
          <p:nvPr/>
        </p:nvSpPr>
        <p:spPr>
          <a:xfrm>
            <a:off x="13804495" y="2754019"/>
            <a:ext cx="9445214" cy="1938992"/>
          </a:xfrm>
          <a:prstGeom prst="rect">
            <a:avLst/>
          </a:prstGeom>
          <a:noFill/>
        </p:spPr>
        <p:txBody>
          <a:bodyPr wrap="none" rtlCol="0">
            <a:spAutoFit/>
          </a:bodyPr>
          <a:lstStyle/>
          <a:p>
            <a:r>
              <a:rPr lang="en-US" sz="4000" dirty="0">
                <a:solidFill>
                  <a:schemeClr val="bg1"/>
                </a:solidFill>
                <a:latin typeface="Roboto" panose="02000000000000000000" pitchFamily="2" charset="0"/>
                <a:ea typeface="Roboto" panose="02000000000000000000" pitchFamily="2" charset="0"/>
                <a:cs typeface="Lato Light" charset="0"/>
              </a:rPr>
              <a:t>European Advertising Standards Alliance</a:t>
            </a:r>
          </a:p>
          <a:p>
            <a:r>
              <a:rPr lang="en-US" sz="4000" dirty="0">
                <a:solidFill>
                  <a:schemeClr val="bg1"/>
                </a:solidFill>
                <a:latin typeface="Roboto" panose="02000000000000000000" pitchFamily="2" charset="0"/>
                <a:ea typeface="Roboto" panose="02000000000000000000" pitchFamily="2" charset="0"/>
                <a:cs typeface="Lato Light" charset="0"/>
              </a:rPr>
              <a:t>Rue des Deux </a:t>
            </a:r>
            <a:r>
              <a:rPr lang="en-US" sz="4000" dirty="0" err="1">
                <a:solidFill>
                  <a:schemeClr val="bg1"/>
                </a:solidFill>
                <a:latin typeface="Roboto" panose="02000000000000000000" pitchFamily="2" charset="0"/>
                <a:ea typeface="Roboto" panose="02000000000000000000" pitchFamily="2" charset="0"/>
                <a:cs typeface="Lato Light" charset="0"/>
              </a:rPr>
              <a:t>Églises</a:t>
            </a:r>
            <a:r>
              <a:rPr lang="en-US" sz="4000" dirty="0">
                <a:solidFill>
                  <a:schemeClr val="bg1"/>
                </a:solidFill>
                <a:latin typeface="Roboto" panose="02000000000000000000" pitchFamily="2" charset="0"/>
                <a:ea typeface="Roboto" panose="02000000000000000000" pitchFamily="2" charset="0"/>
                <a:cs typeface="Lato Light" charset="0"/>
              </a:rPr>
              <a:t> 26, 5</a:t>
            </a:r>
            <a:r>
              <a:rPr lang="en-US" sz="4000" baseline="30000" dirty="0">
                <a:solidFill>
                  <a:schemeClr val="bg1"/>
                </a:solidFill>
                <a:latin typeface="Roboto" panose="02000000000000000000" pitchFamily="2" charset="0"/>
                <a:ea typeface="Roboto" panose="02000000000000000000" pitchFamily="2" charset="0"/>
                <a:cs typeface="Lato Light" charset="0"/>
              </a:rPr>
              <a:t>th</a:t>
            </a:r>
            <a:r>
              <a:rPr lang="en-US" sz="4000" dirty="0">
                <a:solidFill>
                  <a:schemeClr val="bg1"/>
                </a:solidFill>
                <a:latin typeface="Roboto" panose="02000000000000000000" pitchFamily="2" charset="0"/>
                <a:ea typeface="Roboto" panose="02000000000000000000" pitchFamily="2" charset="0"/>
                <a:cs typeface="Lato Light" charset="0"/>
              </a:rPr>
              <a:t> floor</a:t>
            </a:r>
          </a:p>
          <a:p>
            <a:r>
              <a:rPr lang="en-US" sz="4000" dirty="0">
                <a:solidFill>
                  <a:schemeClr val="bg1"/>
                </a:solidFill>
                <a:latin typeface="Roboto" panose="02000000000000000000" pitchFamily="2" charset="0"/>
                <a:ea typeface="Roboto" panose="02000000000000000000" pitchFamily="2" charset="0"/>
                <a:cs typeface="Lato Light" charset="0"/>
              </a:rPr>
              <a:t>B-1000 Brussels Belgium</a:t>
            </a:r>
          </a:p>
        </p:txBody>
      </p:sp>
      <p:grpSp>
        <p:nvGrpSpPr>
          <p:cNvPr id="3" name="Group 100">
            <a:extLst>
              <a:ext uri="{FF2B5EF4-FFF2-40B4-BE49-F238E27FC236}">
                <a16:creationId xmlns:a16="http://schemas.microsoft.com/office/drawing/2014/main" id="{4C0E7BC9-EE3A-D67D-0E91-E5FA79A9B0B6}"/>
              </a:ext>
            </a:extLst>
          </p:cNvPr>
          <p:cNvGrpSpPr/>
          <p:nvPr/>
        </p:nvGrpSpPr>
        <p:grpSpPr>
          <a:xfrm>
            <a:off x="1751872" y="3516520"/>
            <a:ext cx="8884241" cy="1668118"/>
            <a:chOff x="15035396" y="1203945"/>
            <a:chExt cx="8884241" cy="1668118"/>
          </a:xfrm>
        </p:grpSpPr>
        <p:sp>
          <p:nvSpPr>
            <p:cNvPr id="5" name="TextBox 102">
              <a:extLst>
                <a:ext uri="{FF2B5EF4-FFF2-40B4-BE49-F238E27FC236}">
                  <a16:creationId xmlns:a16="http://schemas.microsoft.com/office/drawing/2014/main" id="{E83D5AB7-670D-3457-F816-CD378D20FEA2}"/>
                </a:ext>
              </a:extLst>
            </p:cNvPr>
            <p:cNvSpPr txBox="1"/>
            <p:nvPr/>
          </p:nvSpPr>
          <p:spPr>
            <a:xfrm>
              <a:off x="15035396" y="1203945"/>
              <a:ext cx="8884241" cy="1323439"/>
            </a:xfrm>
            <a:prstGeom prst="rect">
              <a:avLst/>
            </a:prstGeom>
            <a:noFill/>
            <a:ln>
              <a:noFill/>
            </a:ln>
          </p:spPr>
          <p:txBody>
            <a:bodyPr wrap="square" rtlCol="0">
              <a:spAutoFit/>
            </a:bodyPr>
            <a:lstStyle/>
            <a:p>
              <a:r>
                <a:rPr lang="en-US" sz="8000" b="1" dirty="0">
                  <a:solidFill>
                    <a:schemeClr val="bg1"/>
                  </a:solidFill>
                  <a:latin typeface="Roboto" panose="02000000000000000000" pitchFamily="2" charset="0"/>
                  <a:ea typeface="Roboto" panose="02000000000000000000" pitchFamily="2" charset="0"/>
                  <a:cs typeface="Lato Light" panose="020F0502020204030203" pitchFamily="34" charset="0"/>
                </a:rPr>
                <a:t>Merci!</a:t>
              </a:r>
            </a:p>
          </p:txBody>
        </p:sp>
        <p:sp>
          <p:nvSpPr>
            <p:cNvPr id="6" name="TextBox 103">
              <a:extLst>
                <a:ext uri="{FF2B5EF4-FFF2-40B4-BE49-F238E27FC236}">
                  <a16:creationId xmlns:a16="http://schemas.microsoft.com/office/drawing/2014/main" id="{592310E9-AEAF-9DBF-E52B-7AD67CCB97DE}"/>
                </a:ext>
              </a:extLst>
            </p:cNvPr>
            <p:cNvSpPr txBox="1"/>
            <p:nvPr/>
          </p:nvSpPr>
          <p:spPr>
            <a:xfrm>
              <a:off x="15089142" y="2471953"/>
              <a:ext cx="184731" cy="400110"/>
            </a:xfrm>
            <a:prstGeom prst="rect">
              <a:avLst/>
            </a:prstGeom>
            <a:noFill/>
          </p:spPr>
          <p:txBody>
            <a:bodyPr wrap="none" rtlCol="0">
              <a:spAutoFit/>
            </a:bodyPr>
            <a:lstStyle/>
            <a:p>
              <a:endParaRPr lang="en-US" sz="2000" spc="300" dirty="0">
                <a:solidFill>
                  <a:schemeClr val="bg1"/>
                </a:solidFill>
                <a:latin typeface="Roboto" panose="02000000000000000000" pitchFamily="2" charset="0"/>
                <a:ea typeface="Roboto" panose="02000000000000000000" pitchFamily="2" charset="0"/>
                <a:cs typeface="Lato" panose="020F0502020204030203" pitchFamily="34" charset="0"/>
              </a:endParaRPr>
            </a:p>
          </p:txBody>
        </p:sp>
      </p:grpSp>
    </p:spTree>
    <p:extLst>
      <p:ext uri="{BB962C8B-B14F-4D97-AF65-F5344CB8AC3E}">
        <p14:creationId xmlns:p14="http://schemas.microsoft.com/office/powerpoint/2010/main" val="389443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9D5FBCE-12CB-204A-8D37-B347FBF7051A}"/>
              </a:ext>
            </a:extLst>
          </p:cNvPr>
          <p:cNvSpPr/>
          <p:nvPr/>
        </p:nvSpPr>
        <p:spPr>
          <a:xfrm>
            <a:off x="2" y="0"/>
            <a:ext cx="7193278" cy="13716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8D2A440-1AC4-674F-98C8-0D2A383D4F5E}"/>
              </a:ext>
            </a:extLst>
          </p:cNvPr>
          <p:cNvSpPr txBox="1"/>
          <p:nvPr/>
        </p:nvSpPr>
        <p:spPr>
          <a:xfrm>
            <a:off x="1681540" y="1475594"/>
            <a:ext cx="5800694" cy="1015663"/>
          </a:xfrm>
          <a:prstGeom prst="rect">
            <a:avLst/>
          </a:prstGeom>
          <a:noFill/>
          <a:ln>
            <a:noFill/>
          </a:ln>
        </p:spPr>
        <p:txBody>
          <a:bodyPr wrap="square" rtlCol="0">
            <a:spAutoFit/>
          </a:bodyPr>
          <a:lstStyle/>
          <a:p>
            <a:r>
              <a:rPr lang="fr-BE" sz="6000" b="1" dirty="0">
                <a:solidFill>
                  <a:schemeClr val="bg1"/>
                </a:solidFill>
                <a:latin typeface="Roboto" panose="02000000000000000000" pitchFamily="2" charset="0"/>
                <a:ea typeface="Roboto" panose="02000000000000000000" pitchFamily="2" charset="0"/>
                <a:cs typeface="Lato Light" panose="020F0502020204030203" pitchFamily="34" charset="0"/>
              </a:rPr>
              <a:t>S</a:t>
            </a:r>
            <a:r>
              <a:rPr lang="en-US" sz="6000" b="1" dirty="0">
                <a:solidFill>
                  <a:schemeClr val="bg1"/>
                </a:solidFill>
                <a:latin typeface="Roboto" panose="02000000000000000000" pitchFamily="2" charset="0"/>
                <a:ea typeface="Roboto" panose="02000000000000000000" pitchFamily="2" charset="0"/>
                <a:cs typeface="Lato Light" panose="020F0502020204030203" pitchFamily="34" charset="0"/>
              </a:rPr>
              <a:t>OMMAIRE</a:t>
            </a:r>
          </a:p>
        </p:txBody>
      </p:sp>
      <p:sp>
        <p:nvSpPr>
          <p:cNvPr id="51" name="TextBox 50">
            <a:extLst>
              <a:ext uri="{FF2B5EF4-FFF2-40B4-BE49-F238E27FC236}">
                <a16:creationId xmlns:a16="http://schemas.microsoft.com/office/drawing/2014/main" id="{FB3DB053-2E8B-1842-950D-31ADBACA2174}"/>
              </a:ext>
            </a:extLst>
          </p:cNvPr>
          <p:cNvSpPr txBox="1"/>
          <p:nvPr/>
        </p:nvSpPr>
        <p:spPr>
          <a:xfrm>
            <a:off x="7805574" y="3274414"/>
            <a:ext cx="14672893" cy="10710624"/>
          </a:xfrm>
          <a:prstGeom prst="rect">
            <a:avLst/>
          </a:prstGeom>
          <a:noFill/>
        </p:spPr>
        <p:txBody>
          <a:bodyPr wrap="square" rtlCol="0">
            <a:spAutoFit/>
          </a:bodyPr>
          <a:lstStyle/>
          <a:p>
            <a:pPr lvl="1">
              <a:spcBef>
                <a:spcPts val="600"/>
              </a:spcBef>
              <a:spcAft>
                <a:spcPts val="2400"/>
              </a:spcAft>
            </a:pPr>
            <a:r>
              <a:rPr lang="en-US" sz="4000" b="1" dirty="0">
                <a:solidFill>
                  <a:schemeClr val="tx2"/>
                </a:solidFill>
                <a:latin typeface="Roboto" panose="02000000000000000000" pitchFamily="2" charset="0"/>
                <a:ea typeface="Roboto" panose="02000000000000000000" pitchFamily="2" charset="0"/>
                <a:cs typeface="Lato" panose="020F0502020204030203" pitchFamily="34" charset="0"/>
              </a:rPr>
              <a:t>1. Mission</a:t>
            </a:r>
          </a:p>
          <a:p>
            <a:pPr lvl="1">
              <a:spcBef>
                <a:spcPts val="600"/>
              </a:spcBef>
              <a:spcAft>
                <a:spcPts val="2400"/>
              </a:spcAft>
            </a:pPr>
            <a:r>
              <a:rPr lang="en-US" sz="4000" b="1" dirty="0">
                <a:solidFill>
                  <a:schemeClr val="tx2"/>
                </a:solidFill>
                <a:latin typeface="Roboto" panose="02000000000000000000" pitchFamily="2" charset="0"/>
                <a:ea typeface="Roboto" panose="02000000000000000000" pitchFamily="2" charset="0"/>
                <a:cs typeface="Lato" panose="020F0502020204030203" pitchFamily="34" charset="0"/>
              </a:rPr>
              <a:t>2. </a:t>
            </a:r>
            <a:r>
              <a:rPr lang="en-US" sz="4000" b="1" dirty="0" err="1">
                <a:solidFill>
                  <a:schemeClr val="tx2"/>
                </a:solidFill>
                <a:latin typeface="Roboto" panose="02000000000000000000" pitchFamily="2" charset="0"/>
                <a:ea typeface="Roboto" panose="02000000000000000000" pitchFamily="2" charset="0"/>
                <a:cs typeface="Lato" panose="020F0502020204030203" pitchFamily="34" charset="0"/>
              </a:rPr>
              <a:t>Membres</a:t>
            </a:r>
            <a:endParaRPr lang="en-US" sz="4000" b="1" dirty="0">
              <a:solidFill>
                <a:schemeClr val="tx2"/>
              </a:solidFill>
              <a:latin typeface="Roboto" panose="02000000000000000000" pitchFamily="2" charset="0"/>
              <a:ea typeface="Roboto" panose="02000000000000000000" pitchFamily="2" charset="0"/>
              <a:cs typeface="Lato" panose="020F0502020204030203" pitchFamily="34" charset="0"/>
            </a:endParaRPr>
          </a:p>
          <a:p>
            <a:pPr marL="2571384" lvl="2" indent="-742950">
              <a:spcBef>
                <a:spcPts val="600"/>
              </a:spcBef>
              <a:spcAft>
                <a:spcPts val="2400"/>
              </a:spcAft>
              <a:buAutoNum type="alphaLcPeriod"/>
            </a:pPr>
            <a:r>
              <a:rPr lang="en-US" sz="4000" dirty="0" err="1">
                <a:solidFill>
                  <a:schemeClr val="tx2"/>
                </a:solidFill>
                <a:latin typeface="Roboto" panose="02000000000000000000" pitchFamily="2" charset="0"/>
                <a:ea typeface="Roboto" panose="02000000000000000000" pitchFamily="2" charset="0"/>
                <a:cs typeface="Lato" panose="020F0502020204030203" pitchFamily="34" charset="0"/>
              </a:rPr>
              <a:t>Professionnels</a:t>
            </a: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 &amp; </a:t>
            </a:r>
            <a:r>
              <a:rPr lang="en-US" sz="4000" dirty="0" err="1">
                <a:solidFill>
                  <a:schemeClr val="tx2"/>
                </a:solidFill>
                <a:latin typeface="Roboto" panose="02000000000000000000" pitchFamily="2" charset="0"/>
                <a:ea typeface="Roboto" panose="02000000000000000000" pitchFamily="2" charset="0"/>
                <a:cs typeface="Lato" panose="020F0502020204030203" pitchFamily="34" charset="0"/>
              </a:rPr>
              <a:t>Sociétés</a:t>
            </a: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 </a:t>
            </a:r>
            <a:r>
              <a:rPr lang="en-US" sz="4000" dirty="0" err="1">
                <a:solidFill>
                  <a:schemeClr val="tx2"/>
                </a:solidFill>
                <a:latin typeface="Roboto" panose="02000000000000000000" pitchFamily="2" charset="0"/>
                <a:ea typeface="Roboto" panose="02000000000000000000" pitchFamily="2" charset="0"/>
                <a:cs typeface="Lato" panose="020F0502020204030203" pitchFamily="34" charset="0"/>
              </a:rPr>
              <a:t>nativement</a:t>
            </a: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 </a:t>
            </a:r>
            <a:r>
              <a:rPr lang="en-US" sz="4000" dirty="0" err="1">
                <a:solidFill>
                  <a:schemeClr val="tx2"/>
                </a:solidFill>
                <a:latin typeface="Roboto" panose="02000000000000000000" pitchFamily="2" charset="0"/>
                <a:ea typeface="Roboto" panose="02000000000000000000" pitchFamily="2" charset="0"/>
                <a:cs typeface="Lato" panose="020F0502020204030203" pitchFamily="34" charset="0"/>
              </a:rPr>
              <a:t>numériques</a:t>
            </a: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 </a:t>
            </a:r>
          </a:p>
          <a:p>
            <a:pPr marL="2571384" lvl="2" indent="-742950">
              <a:spcBef>
                <a:spcPts val="600"/>
              </a:spcBef>
              <a:spcAft>
                <a:spcPts val="2400"/>
              </a:spcAft>
              <a:buAutoNum type="alphaLcPeriod"/>
            </a:pPr>
            <a:r>
              <a:rPr lang="fr-BE" sz="4000" dirty="0">
                <a:solidFill>
                  <a:schemeClr val="tx2"/>
                </a:solidFill>
                <a:latin typeface="Roboto" panose="02000000000000000000" pitchFamily="2" charset="0"/>
                <a:ea typeface="Roboto" panose="02000000000000000000" pitchFamily="2" charset="0"/>
                <a:cs typeface="Lato" panose="020F0502020204030203" pitchFamily="34" charset="0"/>
              </a:rPr>
              <a:t>Organisations d'autodiscipline publicitaire (OAP) </a:t>
            </a:r>
            <a:endParaRPr lang="en-US" sz="4000" dirty="0">
              <a:solidFill>
                <a:schemeClr val="tx2"/>
              </a:solidFill>
              <a:latin typeface="Roboto" panose="02000000000000000000" pitchFamily="2" charset="0"/>
              <a:ea typeface="Roboto" panose="02000000000000000000" pitchFamily="2" charset="0"/>
              <a:cs typeface="Lato" panose="020F0502020204030203" pitchFamily="34" charset="0"/>
            </a:endParaRPr>
          </a:p>
          <a:p>
            <a:pPr lvl="1">
              <a:spcBef>
                <a:spcPts val="600"/>
              </a:spcBef>
              <a:spcAft>
                <a:spcPts val="2400"/>
              </a:spcAft>
            </a:pPr>
            <a:r>
              <a:rPr lang="en-US" sz="4000" b="1" dirty="0">
                <a:solidFill>
                  <a:schemeClr val="tx2"/>
                </a:solidFill>
                <a:latin typeface="Roboto" panose="02000000000000000000" pitchFamily="2" charset="0"/>
                <a:ea typeface="Roboto" panose="02000000000000000000" pitchFamily="2" charset="0"/>
                <a:cs typeface="Lato" panose="020F0502020204030203" pitchFamily="34" charset="0"/>
              </a:rPr>
              <a:t>3. Actions</a:t>
            </a:r>
          </a:p>
          <a:p>
            <a:pPr lvl="2">
              <a:spcBef>
                <a:spcPts val="600"/>
              </a:spcBef>
              <a:spcAft>
                <a:spcPts val="2400"/>
              </a:spcAft>
            </a:pP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a. Promotion</a:t>
            </a:r>
          </a:p>
          <a:p>
            <a:pPr lvl="2">
              <a:spcBef>
                <a:spcPts val="600"/>
              </a:spcBef>
              <a:spcAft>
                <a:spcPts val="2400"/>
              </a:spcAft>
            </a:pP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b. </a:t>
            </a:r>
            <a:r>
              <a:rPr lang="en-US" sz="4000" dirty="0" err="1">
                <a:solidFill>
                  <a:schemeClr val="tx2"/>
                </a:solidFill>
                <a:latin typeface="Roboto" panose="02000000000000000000" pitchFamily="2" charset="0"/>
                <a:ea typeface="Roboto" panose="02000000000000000000" pitchFamily="2" charset="0"/>
                <a:cs typeface="Lato" panose="020F0502020204030203" pitchFamily="34" charset="0"/>
              </a:rPr>
              <a:t>Développement</a:t>
            </a:r>
            <a:endParaRPr lang="en-US" sz="4000" dirty="0">
              <a:solidFill>
                <a:schemeClr val="tx2"/>
              </a:solidFill>
              <a:latin typeface="Roboto" panose="02000000000000000000" pitchFamily="2" charset="0"/>
              <a:ea typeface="Roboto" panose="02000000000000000000" pitchFamily="2" charset="0"/>
              <a:cs typeface="Lato" panose="020F0502020204030203" pitchFamily="34" charset="0"/>
            </a:endParaRPr>
          </a:p>
          <a:p>
            <a:pPr lvl="2">
              <a:spcBef>
                <a:spcPts val="600"/>
              </a:spcBef>
              <a:spcAft>
                <a:spcPts val="2400"/>
              </a:spcAft>
            </a:pPr>
            <a:r>
              <a:rPr lang="en-US" sz="4000" dirty="0">
                <a:solidFill>
                  <a:schemeClr val="tx2"/>
                </a:solidFill>
                <a:latin typeface="Roboto" panose="02000000000000000000" pitchFamily="2" charset="0"/>
                <a:ea typeface="Roboto" panose="02000000000000000000" pitchFamily="2" charset="0"/>
                <a:cs typeface="Lato" panose="020F0502020204030203" pitchFamily="34" charset="0"/>
              </a:rPr>
              <a:t>c. Coordination</a:t>
            </a:r>
          </a:p>
          <a:p>
            <a:pPr lvl="1">
              <a:spcBef>
                <a:spcPts val="600"/>
              </a:spcBef>
              <a:spcAft>
                <a:spcPts val="2400"/>
              </a:spcAft>
            </a:pPr>
            <a:r>
              <a:rPr lang="en-US" sz="4000" b="1" dirty="0">
                <a:solidFill>
                  <a:schemeClr val="tx2"/>
                </a:solidFill>
                <a:latin typeface="Roboto" panose="02000000000000000000" pitchFamily="2" charset="0"/>
                <a:ea typeface="Roboto" panose="02000000000000000000" pitchFamily="2" charset="0"/>
                <a:cs typeface="Lato" panose="020F0502020204030203" pitchFamily="34" charset="0"/>
              </a:rPr>
              <a:t>4. Questions-</a:t>
            </a:r>
            <a:r>
              <a:rPr lang="en-US" sz="4000" b="1" dirty="0" err="1">
                <a:solidFill>
                  <a:schemeClr val="tx2"/>
                </a:solidFill>
                <a:latin typeface="Roboto" panose="02000000000000000000" pitchFamily="2" charset="0"/>
                <a:ea typeface="Roboto" panose="02000000000000000000" pitchFamily="2" charset="0"/>
                <a:cs typeface="Lato" panose="020F0502020204030203" pitchFamily="34" charset="0"/>
              </a:rPr>
              <a:t>réponses</a:t>
            </a:r>
            <a:endParaRPr lang="en-US" sz="4000" b="1" dirty="0">
              <a:solidFill>
                <a:schemeClr val="tx2"/>
              </a:solidFill>
              <a:latin typeface="Roboto" panose="02000000000000000000" pitchFamily="2" charset="0"/>
              <a:ea typeface="Roboto" panose="02000000000000000000" pitchFamily="2" charset="0"/>
              <a:cs typeface="Lato" panose="020F0502020204030203" pitchFamily="34" charset="0"/>
            </a:endParaRPr>
          </a:p>
          <a:p>
            <a:pPr marL="2571384" lvl="2" indent="-742950">
              <a:spcBef>
                <a:spcPts val="600"/>
              </a:spcBef>
              <a:spcAft>
                <a:spcPts val="2400"/>
              </a:spcAft>
              <a:buAutoNum type="arabicPeriod"/>
            </a:pPr>
            <a:endParaRPr lang="en-US" sz="4000" dirty="0">
              <a:solidFill>
                <a:schemeClr val="tx2"/>
              </a:solidFill>
              <a:latin typeface="Roboto" panose="02000000000000000000" pitchFamily="2" charset="0"/>
              <a:ea typeface="Roboto" panose="02000000000000000000" pitchFamily="2" charset="0"/>
              <a:cs typeface="Lato" panose="020F0502020204030203" pitchFamily="34" charset="0"/>
            </a:endParaRPr>
          </a:p>
          <a:p>
            <a:pPr lvl="1">
              <a:spcBef>
                <a:spcPts val="600"/>
              </a:spcBef>
              <a:spcAft>
                <a:spcPts val="2400"/>
              </a:spcAft>
            </a:pPr>
            <a:endParaRPr lang="en-US" sz="4000" dirty="0">
              <a:solidFill>
                <a:schemeClr val="tx2"/>
              </a:solidFill>
              <a:latin typeface="Roboto" panose="02000000000000000000" pitchFamily="2" charset="0"/>
              <a:ea typeface="Roboto" panose="02000000000000000000" pitchFamily="2" charset="0"/>
              <a:cs typeface="Lato" panose="020F0502020204030203" pitchFamily="34" charset="0"/>
            </a:endParaRPr>
          </a:p>
        </p:txBody>
      </p:sp>
      <p:grpSp>
        <p:nvGrpSpPr>
          <p:cNvPr id="6" name="Group 5">
            <a:extLst>
              <a:ext uri="{FF2B5EF4-FFF2-40B4-BE49-F238E27FC236}">
                <a16:creationId xmlns:a16="http://schemas.microsoft.com/office/drawing/2014/main" id="{7DC23BEF-C3DE-F306-20F8-4352DB3C7F38}"/>
              </a:ext>
            </a:extLst>
          </p:cNvPr>
          <p:cNvGrpSpPr/>
          <p:nvPr/>
        </p:nvGrpSpPr>
        <p:grpSpPr>
          <a:xfrm>
            <a:off x="-3524582" y="1388857"/>
            <a:ext cx="5800693" cy="4266696"/>
            <a:chOff x="0" y="0"/>
            <a:chExt cx="2813685" cy="2181665"/>
          </a:xfrm>
        </p:grpSpPr>
        <p:pic>
          <p:nvPicPr>
            <p:cNvPr id="7" name="Graphic 61" descr="A square made of dots">
              <a:extLst>
                <a:ext uri="{FF2B5EF4-FFF2-40B4-BE49-F238E27FC236}">
                  <a16:creationId xmlns:a16="http://schemas.microsoft.com/office/drawing/2014/main" id="{BB6156C7-5AA6-56BF-9532-3E4F40E692A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8" name="Graphic 5" descr="A square made of dots">
              <a:extLst>
                <a:ext uri="{FF2B5EF4-FFF2-40B4-BE49-F238E27FC236}">
                  <a16:creationId xmlns:a16="http://schemas.microsoft.com/office/drawing/2014/main" id="{E942A981-4C77-5628-FAC9-CCE1A3BE0DF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pic>
        <p:nvPicPr>
          <p:cNvPr id="2" name="Image 17">
            <a:extLst>
              <a:ext uri="{FF2B5EF4-FFF2-40B4-BE49-F238E27FC236}">
                <a16:creationId xmlns:a16="http://schemas.microsoft.com/office/drawing/2014/main" id="{B7FAE2DE-52DA-5514-900A-899A6227A65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spTree>
    <p:extLst>
      <p:ext uri="{BB962C8B-B14F-4D97-AF65-F5344CB8AC3E}">
        <p14:creationId xmlns:p14="http://schemas.microsoft.com/office/powerpoint/2010/main" val="189427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20536674" cy="4266696"/>
            <a:chOff x="-3524582" y="-1125743"/>
            <a:chExt cx="20536674"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15330553" cy="923330"/>
            </a:xfrm>
            <a:prstGeom prst="rect">
              <a:avLst/>
            </a:prstGeom>
            <a:noFill/>
            <a:ln>
              <a:noFill/>
            </a:ln>
          </p:spPr>
          <p:txBody>
            <a:bodyPr wrap="square" rtlCol="0">
              <a:spAutoFit/>
            </a:bodyPr>
            <a:lstStyle/>
            <a:p>
              <a:r>
                <a:rPr lang="en-GB" sz="5400" b="1" dirty="0">
                  <a:solidFill>
                    <a:srgbClr val="02306D"/>
                  </a:solidFill>
                  <a:latin typeface="Roboto" panose="02000000000000000000" pitchFamily="2" charset="0"/>
                  <a:ea typeface="Roboto" panose="02000000000000000000" pitchFamily="2" charset="0"/>
                  <a:cs typeface="Lato Light" panose="020F0502020204030203" pitchFamily="34" charset="0"/>
                </a:rPr>
                <a:t>Mission</a:t>
              </a:r>
              <a:endParaRPr lang="en-US" sz="5400" b="1" dirty="0">
                <a:solidFill>
                  <a:srgbClr val="02306D"/>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30997"/>
            </a:xfrm>
            <a:prstGeom prst="rect">
              <a:avLst/>
            </a:prstGeom>
            <a:noFill/>
            <a:ln>
              <a:noFill/>
            </a:ln>
          </p:spPr>
          <p:txBody>
            <a:bodyPr wrap="square" rtlCol="0">
              <a:spAutoFit/>
            </a:bodyPr>
            <a:lstStyle/>
            <a:p>
              <a:pPr algn="r"/>
              <a:r>
                <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rPr>
                <a:t>1</a:t>
              </a:r>
            </a:p>
          </p:txBody>
        </p:sp>
      </p:grpSp>
      <p:pic>
        <p:nvPicPr>
          <p:cNvPr id="4" name="Image 17">
            <a:extLst>
              <a:ext uri="{FF2B5EF4-FFF2-40B4-BE49-F238E27FC236}">
                <a16:creationId xmlns:a16="http://schemas.microsoft.com/office/drawing/2014/main" id="{F2E3004C-080D-579C-2E5E-2BA0155322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sp>
        <p:nvSpPr>
          <p:cNvPr id="5" name="ZoneTexte 4">
            <a:extLst>
              <a:ext uri="{FF2B5EF4-FFF2-40B4-BE49-F238E27FC236}">
                <a16:creationId xmlns:a16="http://schemas.microsoft.com/office/drawing/2014/main" id="{B12F01C4-FDF9-A006-6D3A-07186E019ABB}"/>
              </a:ext>
            </a:extLst>
          </p:cNvPr>
          <p:cNvSpPr txBox="1"/>
          <p:nvPr/>
        </p:nvSpPr>
        <p:spPr>
          <a:xfrm>
            <a:off x="12182487" y="7271255"/>
            <a:ext cx="1686680" cy="400110"/>
          </a:xfrm>
          <a:prstGeom prst="rect">
            <a:avLst/>
          </a:prstGeom>
          <a:noFill/>
        </p:spPr>
        <p:txBody>
          <a:bodyPr wrap="none" rtlCol="0">
            <a:spAutoFit/>
          </a:bodyPr>
          <a:lstStyle/>
          <a:p>
            <a:r>
              <a:rPr lang="fr-BE" sz="2000" b="1" dirty="0">
                <a:solidFill>
                  <a:schemeClr val="bg1"/>
                </a:solidFill>
                <a:latin typeface="Roboto" panose="02000000000000000000" pitchFamily="2" charset="0"/>
                <a:ea typeface="Roboto" panose="02000000000000000000" pitchFamily="2" charset="0"/>
                <a:cs typeface="Roboto" panose="02000000000000000000" pitchFamily="2" charset="0"/>
              </a:rPr>
              <a:t>STANDARDS</a:t>
            </a:r>
            <a:endParaRPr lang="LID4096" sz="2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7EF4E84D-8F14-1CC7-568E-6024910707E2}"/>
              </a:ext>
            </a:extLst>
          </p:cNvPr>
          <p:cNvSpPr txBox="1"/>
          <p:nvPr/>
        </p:nvSpPr>
        <p:spPr>
          <a:xfrm>
            <a:off x="2047510" y="2760206"/>
            <a:ext cx="20031440" cy="10110460"/>
          </a:xfrm>
          <a:prstGeom prst="rect">
            <a:avLst/>
          </a:prstGeom>
          <a:noFill/>
        </p:spPr>
        <p:txBody>
          <a:bodyPr wrap="square">
            <a:spAutoFit/>
          </a:bodyPr>
          <a:lstStyle/>
          <a:p>
            <a:pPr algn="just"/>
            <a:r>
              <a:rPr lang="fr-FR" sz="4000" b="1" dirty="0">
                <a:solidFill>
                  <a:schemeClr val="tx2"/>
                </a:solidFill>
                <a:latin typeface="Roboto" panose="02000000000000000000" pitchFamily="2" charset="0"/>
                <a:ea typeface="Roboto" panose="02000000000000000000" pitchFamily="2" charset="0"/>
                <a:cs typeface="Roboto" panose="02000000000000000000" pitchFamily="2" charset="0"/>
              </a:rPr>
              <a:t>Statuts de l’AEEP - Article 4 </a:t>
            </a:r>
          </a:p>
          <a:p>
            <a:pPr algn="just"/>
            <a:endParaRPr lang="fr-FR"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algn="just"/>
            <a:r>
              <a:rPr lang="fr-FR" sz="3500" dirty="0">
                <a:solidFill>
                  <a:schemeClr val="tx2"/>
                </a:solidFill>
                <a:latin typeface="Roboto" panose="02000000000000000000" pitchFamily="2" charset="0"/>
                <a:ea typeface="Roboto" panose="02000000000000000000" pitchFamily="2" charset="0"/>
                <a:cs typeface="Roboto" panose="02000000000000000000" pitchFamily="2" charset="0"/>
              </a:rPr>
              <a:t>L’Alliance : </a:t>
            </a:r>
            <a:endParaRPr lang="en-US" sz="35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mj-lt"/>
              <a:buAutoNum type="arabicParenR"/>
              <a:tabLst>
                <a:tab pos="457200" algn="l"/>
              </a:tabLst>
            </a:pPr>
            <a:r>
              <a:rPr lang="fr-FR" sz="3500" dirty="0">
                <a:solidFill>
                  <a:schemeClr val="tx2"/>
                </a:solidFill>
                <a:latin typeface="Roboto" panose="02000000000000000000" pitchFamily="2" charset="0"/>
                <a:ea typeface="Roboto" panose="02000000000000000000" pitchFamily="2" charset="0"/>
                <a:cs typeface="Roboto" panose="02000000000000000000" pitchFamily="2" charset="0"/>
              </a:rPr>
              <a:t> est la voix représentative en matière d'autodiscipline publicitaire et assure la promotion de normes éthiques élevées dans les communications commerciales, dans le cadre du respect des différences nationales de culture et de pratiques commerciales et légales ;</a:t>
            </a:r>
            <a:endParaRPr lang="en-US" sz="35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mj-lt"/>
              <a:buAutoNum type="arabicParenR"/>
              <a:tabLst>
                <a:tab pos="457200" algn="l"/>
              </a:tabLst>
            </a:pPr>
            <a:r>
              <a:rPr lang="en-US" sz="35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fr-FR" sz="3500" dirty="0">
                <a:solidFill>
                  <a:schemeClr val="tx2"/>
                </a:solidFill>
                <a:latin typeface="Roboto" panose="02000000000000000000" pitchFamily="2" charset="0"/>
                <a:ea typeface="Roboto" panose="02000000000000000000" pitchFamily="2" charset="0"/>
                <a:cs typeface="Roboto" panose="02000000000000000000" pitchFamily="2" charset="0"/>
              </a:rPr>
              <a:t>s’efforcera de démontrer l’efficacité supérieure de l’autodiscipline publicitaire comme instrument d’information et de protection des consommateurs.</a:t>
            </a:r>
          </a:p>
          <a:p>
            <a:pPr marL="342900" lvl="0" indent="-342900" algn="just">
              <a:buFont typeface="+mj-lt"/>
              <a:buAutoNum type="arabicParenR"/>
              <a:tabLst>
                <a:tab pos="457200" algn="l"/>
              </a:tabLst>
            </a:pPr>
            <a:endParaRPr lang="fr-FR" sz="35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algn="just"/>
            <a:r>
              <a:rPr lang="fr-BE" sz="3500" dirty="0">
                <a:solidFill>
                  <a:schemeClr val="tx2"/>
                </a:solidFill>
                <a:latin typeface="Roboto" panose="02000000000000000000" pitchFamily="2" charset="0"/>
                <a:ea typeface="Roboto" panose="02000000000000000000" pitchFamily="2" charset="0"/>
                <a:cs typeface="Roboto" panose="02000000000000000000" pitchFamily="2" charset="0"/>
              </a:rPr>
              <a:t>Le but désintéressé de l'Alliance est :</a:t>
            </a:r>
            <a:endParaRPr lang="en-US" sz="35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Arial" panose="020B0604020202020204" pitchFamily="34" charset="0"/>
              <a:buChar char="-"/>
            </a:pPr>
            <a:r>
              <a:rPr lang="fr-BE" sz="3500" dirty="0">
                <a:solidFill>
                  <a:schemeClr val="tx2"/>
                </a:solidFill>
                <a:latin typeface="Roboto" panose="02000000000000000000" pitchFamily="2" charset="0"/>
                <a:ea typeface="Roboto" panose="02000000000000000000" pitchFamily="2" charset="0"/>
                <a:cs typeface="Roboto" panose="02000000000000000000" pitchFamily="2" charset="0"/>
              </a:rPr>
              <a:t>de promouvoir une publicité responsable grâce à une autodiscipline efficace en fournissant des orientations détaillées concernant le développement et la mise en place d'une autodiscipline de la publicité dans l’intérêt des consommateurs et des entreprises,</a:t>
            </a:r>
            <a:endParaRPr lang="en-US" sz="35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Arial" panose="020B0604020202020204" pitchFamily="34" charset="0"/>
              <a:buChar char="-"/>
            </a:pPr>
            <a:r>
              <a:rPr lang="fr-BE" sz="3500" dirty="0">
                <a:solidFill>
                  <a:schemeClr val="tx2"/>
                </a:solidFill>
                <a:latin typeface="Roboto" panose="02000000000000000000" pitchFamily="2" charset="0"/>
                <a:ea typeface="Roboto" panose="02000000000000000000" pitchFamily="2" charset="0"/>
                <a:cs typeface="Roboto" panose="02000000000000000000" pitchFamily="2" charset="0"/>
              </a:rPr>
              <a:t>de définir des normes opérationnelles élevées pour les systèmes d'autodiscipline publicitaire et</a:t>
            </a:r>
            <a:endParaRPr lang="en-US" sz="35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Arial" panose="020B0604020202020204" pitchFamily="34" charset="0"/>
              <a:buChar char="-"/>
            </a:pPr>
            <a:r>
              <a:rPr lang="fr-BE" sz="3500" dirty="0">
                <a:solidFill>
                  <a:schemeClr val="tx2"/>
                </a:solidFill>
                <a:latin typeface="Roboto" panose="02000000000000000000" pitchFamily="2" charset="0"/>
                <a:ea typeface="Roboto" panose="02000000000000000000" pitchFamily="2" charset="0"/>
                <a:cs typeface="Roboto" panose="02000000000000000000" pitchFamily="2" charset="0"/>
              </a:rPr>
              <a:t>de fournir un espace permettant à l'écosystème publicitaire de travailler ensemble au niveau européen et international pour relever les défis communs et s'assurer que les normes publicitaires soient adaptées pour l'avenir</a:t>
            </a:r>
            <a:r>
              <a:rPr lang="fr-BE" sz="3500" dirty="0">
                <a:solidFill>
                  <a:srgbClr val="000000"/>
                </a:solidFill>
                <a:latin typeface="Roboto" panose="02000000000000000000" pitchFamily="2" charset="0"/>
                <a:ea typeface="Roboto" panose="02000000000000000000" pitchFamily="2" charset="0"/>
                <a:cs typeface="Roboto" panose="02000000000000000000" pitchFamily="2" charset="0"/>
              </a:rPr>
              <a:t>.</a:t>
            </a:r>
            <a:endParaRPr lang="en-US" sz="35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lvl="0" algn="just">
              <a:tabLst>
                <a:tab pos="457200" algn="l"/>
              </a:tabLst>
            </a:pP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18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A23A537-679A-88F5-90BC-225684DBAF68}"/>
              </a:ext>
            </a:extLst>
          </p:cNvPr>
          <p:cNvSpPr/>
          <p:nvPr/>
        </p:nvSpPr>
        <p:spPr>
          <a:xfrm flipH="1">
            <a:off x="-22923" y="0"/>
            <a:ext cx="11241075" cy="13778346"/>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20536674" cy="4266696"/>
            <a:chOff x="-3524582" y="-1125743"/>
            <a:chExt cx="20536674"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15330553" cy="923330"/>
            </a:xfrm>
            <a:prstGeom prst="rect">
              <a:avLst/>
            </a:prstGeom>
            <a:noFill/>
            <a:ln>
              <a:noFill/>
            </a:ln>
          </p:spPr>
          <p:txBody>
            <a:bodyPr wrap="square" rtlCol="0">
              <a:spAutoFit/>
            </a:bodyPr>
            <a:lstStyle/>
            <a:p>
              <a:r>
                <a:rPr lang="fr-BE" sz="5400" b="1" dirty="0">
                  <a:solidFill>
                    <a:schemeClr val="bg1"/>
                  </a:solidFill>
                  <a:latin typeface="Roboto" panose="02000000000000000000" pitchFamily="2" charset="0"/>
                  <a:ea typeface="Roboto" panose="02000000000000000000" pitchFamily="2" charset="0"/>
                  <a:cs typeface="Lato Light" panose="020F0502020204030203" pitchFamily="34" charset="0"/>
                </a:rPr>
                <a:t>Membres</a:t>
              </a:r>
              <a:endParaRPr lang="en-US" sz="54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61774"/>
            </a:xfrm>
            <a:prstGeom prst="rect">
              <a:avLst/>
            </a:prstGeom>
            <a:noFill/>
            <a:ln>
              <a:noFill/>
            </a:ln>
          </p:spPr>
          <p:txBody>
            <a:bodyPr wrap="square" rtlCol="0">
              <a:spAutoFit/>
            </a:bodyPr>
            <a:lstStyle/>
            <a:p>
              <a:pPr algn="r"/>
              <a:r>
                <a:rPr lang="fr-BE" sz="5000" b="1" dirty="0">
                  <a:solidFill>
                    <a:schemeClr val="bg1"/>
                  </a:solidFill>
                  <a:latin typeface="Roboto" panose="02000000000000000000" pitchFamily="2" charset="0"/>
                  <a:ea typeface="Roboto" panose="02000000000000000000" pitchFamily="2" charset="0"/>
                  <a:cs typeface="Lato Light" panose="020F0502020204030203" pitchFamily="34" charset="0"/>
                </a:rPr>
                <a:t>2</a:t>
              </a:r>
              <a:endParaRPr lang="en-US" sz="50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sp>
        <p:nvSpPr>
          <p:cNvPr id="27" name="TextBox 26">
            <a:extLst>
              <a:ext uri="{FF2B5EF4-FFF2-40B4-BE49-F238E27FC236}">
                <a16:creationId xmlns:a16="http://schemas.microsoft.com/office/drawing/2014/main" id="{E26AAD40-01B4-1E42-F3DF-13E4641A0AFF}"/>
              </a:ext>
            </a:extLst>
          </p:cNvPr>
          <p:cNvSpPr txBox="1"/>
          <p:nvPr/>
        </p:nvSpPr>
        <p:spPr>
          <a:xfrm>
            <a:off x="1676757" y="1811203"/>
            <a:ext cx="9010293" cy="1323439"/>
          </a:xfrm>
          <a:prstGeom prst="rect">
            <a:avLst/>
          </a:prstGeom>
          <a:noFill/>
          <a:ln>
            <a:noFill/>
          </a:ln>
        </p:spPr>
        <p:txBody>
          <a:bodyPr wrap="square" rtlCol="0">
            <a:spAutoFit/>
          </a:bodyPr>
          <a:lstStyle/>
          <a:p>
            <a:pPr marL="742950" indent="-742950">
              <a:buAutoNum type="alphaLcPeriod"/>
            </a:pPr>
            <a:r>
              <a:rPr lang="fr-BE" sz="4000" b="1" dirty="0">
                <a:solidFill>
                  <a:schemeClr val="bg1"/>
                </a:solidFill>
                <a:latin typeface="Roboto" panose="02000000000000000000" pitchFamily="2" charset="0"/>
                <a:ea typeface="Roboto" panose="02000000000000000000" pitchFamily="2" charset="0"/>
                <a:cs typeface="Lato Light" panose="020F0502020204030203" pitchFamily="34" charset="0"/>
              </a:rPr>
              <a:t>Professionnels &amp;</a:t>
            </a:r>
          </a:p>
          <a:p>
            <a:r>
              <a:rPr lang="fr-BE" sz="4000" b="1" dirty="0">
                <a:solidFill>
                  <a:schemeClr val="bg1"/>
                </a:solidFill>
                <a:latin typeface="Roboto" panose="02000000000000000000" pitchFamily="2" charset="0"/>
                <a:ea typeface="Roboto" panose="02000000000000000000" pitchFamily="2" charset="0"/>
                <a:cs typeface="Lato Light" panose="020F0502020204030203" pitchFamily="34" charset="0"/>
              </a:rPr>
              <a:t> Sociétés nativement numériques </a:t>
            </a:r>
          </a:p>
        </p:txBody>
      </p:sp>
      <p:grpSp>
        <p:nvGrpSpPr>
          <p:cNvPr id="60" name="Group 3">
            <a:extLst>
              <a:ext uri="{FF2B5EF4-FFF2-40B4-BE49-F238E27FC236}">
                <a16:creationId xmlns:a16="http://schemas.microsoft.com/office/drawing/2014/main" id="{8281D579-5044-09BF-4ED8-03CACB9E6D69}"/>
              </a:ext>
            </a:extLst>
          </p:cNvPr>
          <p:cNvGrpSpPr/>
          <p:nvPr/>
        </p:nvGrpSpPr>
        <p:grpSpPr>
          <a:xfrm>
            <a:off x="12960695" y="1148966"/>
            <a:ext cx="10068418" cy="11098890"/>
            <a:chOff x="1108963" y="576068"/>
            <a:chExt cx="5235372" cy="5672191"/>
          </a:xfrm>
        </p:grpSpPr>
        <p:grpSp>
          <p:nvGrpSpPr>
            <p:cNvPr id="61" name="Group 4">
              <a:extLst>
                <a:ext uri="{FF2B5EF4-FFF2-40B4-BE49-F238E27FC236}">
                  <a16:creationId xmlns:a16="http://schemas.microsoft.com/office/drawing/2014/main" id="{032D3C4F-0DD7-E540-553C-06EE55C006EE}"/>
                </a:ext>
              </a:extLst>
            </p:cNvPr>
            <p:cNvGrpSpPr/>
            <p:nvPr/>
          </p:nvGrpSpPr>
          <p:grpSpPr>
            <a:xfrm>
              <a:off x="1108963" y="576068"/>
              <a:ext cx="5235372" cy="5672191"/>
              <a:chOff x="1108963" y="576068"/>
              <a:chExt cx="5235372" cy="5672191"/>
            </a:xfrm>
          </p:grpSpPr>
          <p:grpSp>
            <p:nvGrpSpPr>
              <p:cNvPr id="63" name="Group 9">
                <a:extLst>
                  <a:ext uri="{FF2B5EF4-FFF2-40B4-BE49-F238E27FC236}">
                    <a16:creationId xmlns:a16="http://schemas.microsoft.com/office/drawing/2014/main" id="{BAB855FF-7011-14D5-FE7F-9812E17FB8A9}"/>
                  </a:ext>
                </a:extLst>
              </p:cNvPr>
              <p:cNvGrpSpPr/>
              <p:nvPr/>
            </p:nvGrpSpPr>
            <p:grpSpPr>
              <a:xfrm>
                <a:off x="1108963" y="576068"/>
                <a:ext cx="5078971" cy="5672191"/>
                <a:chOff x="1108963" y="576068"/>
                <a:chExt cx="5078971" cy="5672191"/>
              </a:xfrm>
            </p:grpSpPr>
            <p:pic>
              <p:nvPicPr>
                <p:cNvPr id="65" name="Picture 4" descr="News Media Europe (@newsmediaEU) / Twitter">
                  <a:extLst>
                    <a:ext uri="{FF2B5EF4-FFF2-40B4-BE49-F238E27FC236}">
                      <a16:creationId xmlns:a16="http://schemas.microsoft.com/office/drawing/2014/main" id="{BC577C43-B8BF-3C16-5ADA-1581EBE82D26}"/>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2832" b="25246"/>
                <a:stretch/>
              </p:blipFill>
              <p:spPr bwMode="auto">
                <a:xfrm>
                  <a:off x="2747686" y="4305077"/>
                  <a:ext cx="1436694" cy="74596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12">
                  <a:extLst>
                    <a:ext uri="{FF2B5EF4-FFF2-40B4-BE49-F238E27FC236}">
                      <a16:creationId xmlns:a16="http://schemas.microsoft.com/office/drawing/2014/main" id="{93FDABEE-6A5E-2AFB-5A00-9691100C36FC}"/>
                    </a:ext>
                  </a:extLst>
                </p:cNvPr>
                <p:cNvGrpSpPr/>
                <p:nvPr/>
              </p:nvGrpSpPr>
              <p:grpSpPr>
                <a:xfrm>
                  <a:off x="1108963" y="576068"/>
                  <a:ext cx="5078971" cy="5672191"/>
                  <a:chOff x="1108963" y="576068"/>
                  <a:chExt cx="5078971" cy="5672191"/>
                </a:xfrm>
              </p:grpSpPr>
              <p:pic>
                <p:nvPicPr>
                  <p:cNvPr id="68" name="Picture 10" descr="Association of European Radios – AER">
                    <a:extLst>
                      <a:ext uri="{FF2B5EF4-FFF2-40B4-BE49-F238E27FC236}">
                        <a16:creationId xmlns:a16="http://schemas.microsoft.com/office/drawing/2014/main" id="{634114CD-B7EB-A9FF-70C2-07305361B9B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08963" y="603827"/>
                    <a:ext cx="2395339" cy="880695"/>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18">
                    <a:extLst>
                      <a:ext uri="{FF2B5EF4-FFF2-40B4-BE49-F238E27FC236}">
                        <a16:creationId xmlns:a16="http://schemas.microsoft.com/office/drawing/2014/main" id="{01EB1078-E427-A593-8000-1F8D0C707C95}"/>
                      </a:ext>
                    </a:extLst>
                  </p:cNvPr>
                  <p:cNvGrpSpPr/>
                  <p:nvPr/>
                </p:nvGrpSpPr>
                <p:grpSpPr>
                  <a:xfrm>
                    <a:off x="1111942" y="576068"/>
                    <a:ext cx="5075992" cy="5672191"/>
                    <a:chOff x="1111942" y="576068"/>
                    <a:chExt cx="5075992" cy="5672191"/>
                  </a:xfrm>
                </p:grpSpPr>
                <p:grpSp>
                  <p:nvGrpSpPr>
                    <p:cNvPr id="70" name="Group 19">
                      <a:extLst>
                        <a:ext uri="{FF2B5EF4-FFF2-40B4-BE49-F238E27FC236}">
                          <a16:creationId xmlns:a16="http://schemas.microsoft.com/office/drawing/2014/main" id="{697A6AC6-BFBA-39D0-B8FE-FFFF43FF78A7}"/>
                        </a:ext>
                      </a:extLst>
                    </p:cNvPr>
                    <p:cNvGrpSpPr/>
                    <p:nvPr/>
                  </p:nvGrpSpPr>
                  <p:grpSpPr>
                    <a:xfrm>
                      <a:off x="1169599" y="576068"/>
                      <a:ext cx="5018335" cy="5672191"/>
                      <a:chOff x="1169599" y="576068"/>
                      <a:chExt cx="5018335" cy="5672191"/>
                    </a:xfrm>
                  </p:grpSpPr>
                  <p:grpSp>
                    <p:nvGrpSpPr>
                      <p:cNvPr id="72" name="Group 21">
                        <a:extLst>
                          <a:ext uri="{FF2B5EF4-FFF2-40B4-BE49-F238E27FC236}">
                            <a16:creationId xmlns:a16="http://schemas.microsoft.com/office/drawing/2014/main" id="{5C0F4231-E951-B2A6-3AA1-14B548064E40}"/>
                          </a:ext>
                        </a:extLst>
                      </p:cNvPr>
                      <p:cNvGrpSpPr/>
                      <p:nvPr/>
                    </p:nvGrpSpPr>
                    <p:grpSpPr>
                      <a:xfrm>
                        <a:off x="1169599" y="1635134"/>
                        <a:ext cx="5018335" cy="4613125"/>
                        <a:chOff x="1169599" y="1635134"/>
                        <a:chExt cx="5018335" cy="4613125"/>
                      </a:xfrm>
                    </p:grpSpPr>
                    <p:grpSp>
                      <p:nvGrpSpPr>
                        <p:cNvPr id="74" name="Group 23">
                          <a:extLst>
                            <a:ext uri="{FF2B5EF4-FFF2-40B4-BE49-F238E27FC236}">
                              <a16:creationId xmlns:a16="http://schemas.microsoft.com/office/drawing/2014/main" id="{BAAE95A0-67C7-9928-07AD-311B5C2C13BB}"/>
                            </a:ext>
                          </a:extLst>
                        </p:cNvPr>
                        <p:cNvGrpSpPr/>
                        <p:nvPr/>
                      </p:nvGrpSpPr>
                      <p:grpSpPr>
                        <a:xfrm>
                          <a:off x="1169599" y="1642556"/>
                          <a:ext cx="5018335" cy="4605703"/>
                          <a:chOff x="1169599" y="1642556"/>
                          <a:chExt cx="5018335" cy="4605703"/>
                        </a:xfrm>
                      </p:grpSpPr>
                      <p:grpSp>
                        <p:nvGrpSpPr>
                          <p:cNvPr id="76" name="Group 25">
                            <a:extLst>
                              <a:ext uri="{FF2B5EF4-FFF2-40B4-BE49-F238E27FC236}">
                                <a16:creationId xmlns:a16="http://schemas.microsoft.com/office/drawing/2014/main" id="{2B237E27-EF73-CA0A-339A-33C859232C05}"/>
                              </a:ext>
                            </a:extLst>
                          </p:cNvPr>
                          <p:cNvGrpSpPr/>
                          <p:nvPr/>
                        </p:nvGrpSpPr>
                        <p:grpSpPr>
                          <a:xfrm>
                            <a:off x="1169599" y="1642556"/>
                            <a:ext cx="3089887" cy="4605703"/>
                            <a:chOff x="1169599" y="1642556"/>
                            <a:chExt cx="3089887" cy="4605703"/>
                          </a:xfrm>
                        </p:grpSpPr>
                        <p:grpSp>
                          <p:nvGrpSpPr>
                            <p:cNvPr id="78" name="Group 28">
                              <a:extLst>
                                <a:ext uri="{FF2B5EF4-FFF2-40B4-BE49-F238E27FC236}">
                                  <a16:creationId xmlns:a16="http://schemas.microsoft.com/office/drawing/2014/main" id="{D98BC14A-6B84-7D8B-E4E1-4F4026964B1B}"/>
                                </a:ext>
                              </a:extLst>
                            </p:cNvPr>
                            <p:cNvGrpSpPr/>
                            <p:nvPr/>
                          </p:nvGrpSpPr>
                          <p:grpSpPr>
                            <a:xfrm>
                              <a:off x="1169599" y="1642556"/>
                              <a:ext cx="2837612" cy="3543403"/>
                              <a:chOff x="1277507" y="1728927"/>
                              <a:chExt cx="2591267" cy="3206576"/>
                            </a:xfrm>
                          </p:grpSpPr>
                          <p:pic>
                            <p:nvPicPr>
                              <p:cNvPr id="80" name="Picture 30" descr="A close up of a sign&#10;&#10;Description automatically generated">
                                <a:extLst>
                                  <a:ext uri="{FF2B5EF4-FFF2-40B4-BE49-F238E27FC236}">
                                    <a16:creationId xmlns:a16="http://schemas.microsoft.com/office/drawing/2014/main" id="{87F54E88-E6DF-5236-0ECF-A74A94C360C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51683" y="3908118"/>
                                <a:ext cx="1231808" cy="1027385"/>
                              </a:xfrm>
                              <a:prstGeom prst="rect">
                                <a:avLst/>
                              </a:prstGeom>
                            </p:spPr>
                          </p:pic>
                          <p:pic>
                            <p:nvPicPr>
                              <p:cNvPr id="81" name="Picture 31" descr="Logo, icon&#10;&#10;Description automatically generated">
                                <a:extLst>
                                  <a:ext uri="{FF2B5EF4-FFF2-40B4-BE49-F238E27FC236}">
                                    <a16:creationId xmlns:a16="http://schemas.microsoft.com/office/drawing/2014/main" id="{40EE8042-8B83-572C-7CCC-04000738A4B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10562" y="3341606"/>
                                <a:ext cx="758212" cy="772561"/>
                              </a:xfrm>
                              <a:prstGeom prst="rect">
                                <a:avLst/>
                              </a:prstGeom>
                            </p:spPr>
                          </p:pic>
                          <p:pic>
                            <p:nvPicPr>
                              <p:cNvPr id="82" name="Image 28">
                                <a:extLst>
                                  <a:ext uri="{FF2B5EF4-FFF2-40B4-BE49-F238E27FC236}">
                                    <a16:creationId xmlns:a16="http://schemas.microsoft.com/office/drawing/2014/main" id="{E7B65910-EF60-E64E-8E5C-A022BFDEC8ED}"/>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r="65295"/>
                              <a:stretch/>
                            </p:blipFill>
                            <p:spPr>
                              <a:xfrm>
                                <a:off x="1288117" y="3380572"/>
                                <a:ext cx="1533048" cy="485789"/>
                              </a:xfrm>
                              <a:prstGeom prst="rect">
                                <a:avLst/>
                              </a:prstGeom>
                            </p:spPr>
                          </p:pic>
                          <p:pic>
                            <p:nvPicPr>
                              <p:cNvPr id="83" name="Picture 2" descr="EACA">
                                <a:extLst>
                                  <a:ext uri="{FF2B5EF4-FFF2-40B4-BE49-F238E27FC236}">
                                    <a16:creationId xmlns:a16="http://schemas.microsoft.com/office/drawing/2014/main" id="{542BC6E3-23C8-0D8B-4880-287ADB267602}"/>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277507" y="1728927"/>
                                <a:ext cx="1442395" cy="694153"/>
                              </a:xfrm>
                              <a:prstGeom prst="rect">
                                <a:avLst/>
                              </a:prstGeom>
                              <a:noFill/>
                              <a:extLst>
                                <a:ext uri="{909E8E84-426E-40DD-AFC4-6F175D3DCCD1}">
                                  <a14:hiddenFill xmlns:a14="http://schemas.microsoft.com/office/drawing/2010/main">
                                    <a:solidFill>
                                      <a:srgbClr val="FFFFFF"/>
                                    </a:solidFill>
                                  </a14:hiddenFill>
                                </a:ext>
                              </a:extLst>
                            </p:spPr>
                          </p:pic>
                        </p:grpSp>
                        <p:pic>
                          <p:nvPicPr>
                            <p:cNvPr id="79" name="Picture 2" descr="World Federation of Advertisers (WFA) | EURACTIV JobSite">
                              <a:extLst>
                                <a:ext uri="{FF2B5EF4-FFF2-40B4-BE49-F238E27FC236}">
                                  <a16:creationId xmlns:a16="http://schemas.microsoft.com/office/drawing/2014/main" id="{716FDB54-0B15-03A4-BF78-203F894C3FB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749119" y="5250983"/>
                              <a:ext cx="1510367" cy="997276"/>
                            </a:xfrm>
                            <a:prstGeom prst="rect">
                              <a:avLst/>
                            </a:prstGeom>
                            <a:noFill/>
                            <a:extLst>
                              <a:ext uri="{909E8E84-426E-40DD-AFC4-6F175D3DCCD1}">
                                <a14:hiddenFill xmlns:a14="http://schemas.microsoft.com/office/drawing/2010/main">
                                  <a:solidFill>
                                    <a:srgbClr val="FFFFFF"/>
                                  </a:solidFill>
                                </a14:hiddenFill>
                              </a:ext>
                            </a:extLst>
                          </p:spPr>
                        </p:pic>
                      </p:grpSp>
                      <p:pic>
                        <p:nvPicPr>
                          <p:cNvPr id="77" name="Picture 6" descr="Homepage | EMMA">
                            <a:extLst>
                              <a:ext uri="{FF2B5EF4-FFF2-40B4-BE49-F238E27FC236}">
                                <a16:creationId xmlns:a16="http://schemas.microsoft.com/office/drawing/2014/main" id="{466811D4-C451-483D-4360-7C01DD861D60}"/>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348282" y="1683663"/>
                            <a:ext cx="1839652" cy="684855"/>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8" descr="Egta Association of TV &amp; Radio Sales Houses - Home | Facebook">
                          <a:extLst>
                            <a:ext uri="{FF2B5EF4-FFF2-40B4-BE49-F238E27FC236}">
                              <a16:creationId xmlns:a16="http://schemas.microsoft.com/office/drawing/2014/main" id="{CEDA092A-9FDB-7A39-1605-A41275C5D96B}"/>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785250" y="1635134"/>
                          <a:ext cx="1613629" cy="684855"/>
                        </a:xfrm>
                        <a:prstGeom prst="rect">
                          <a:avLst/>
                        </a:prstGeom>
                        <a:noFill/>
                        <a:extLst>
                          <a:ext uri="{909E8E84-426E-40DD-AFC4-6F175D3DCCD1}">
                            <a14:hiddenFill xmlns:a14="http://schemas.microsoft.com/office/drawing/2010/main">
                              <a:solidFill>
                                <a:srgbClr val="FFFFFF"/>
                              </a:solidFill>
                            </a14:hiddenFill>
                          </a:ext>
                        </a:extLst>
                      </p:spPr>
                    </p:pic>
                  </p:grpSp>
                  <p:pic>
                    <p:nvPicPr>
                      <p:cNvPr id="73" name="Picture 12" descr="About: Advertising Information Group - Advertising Association">
                        <a:extLst>
                          <a:ext uri="{FF2B5EF4-FFF2-40B4-BE49-F238E27FC236}">
                            <a16:creationId xmlns:a16="http://schemas.microsoft.com/office/drawing/2014/main" id="{3509BD98-1E91-1E43-1592-997EB3F65E29}"/>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675286" y="576068"/>
                        <a:ext cx="1654631" cy="981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14" descr="All news | ENPA">
                      <a:extLst>
                        <a:ext uri="{FF2B5EF4-FFF2-40B4-BE49-F238E27FC236}">
                          <a16:creationId xmlns:a16="http://schemas.microsoft.com/office/drawing/2014/main" id="{BF283B43-A38A-CAD2-A741-ACC3212C54A3}"/>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111942" y="2674641"/>
                      <a:ext cx="2146780" cy="57176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7" name="Picture 16" descr="EPC - European Publishers Council | Leading media companies">
                  <a:extLst>
                    <a:ext uri="{FF2B5EF4-FFF2-40B4-BE49-F238E27FC236}">
                      <a16:creationId xmlns:a16="http://schemas.microsoft.com/office/drawing/2014/main" id="{3377EFBB-E214-8E2F-7A56-CEF2EC444734}"/>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609724" y="2391201"/>
                  <a:ext cx="1721622" cy="978865"/>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18" descr="The World Out of Home Organization">
                <a:extLst>
                  <a:ext uri="{FF2B5EF4-FFF2-40B4-BE49-F238E27FC236}">
                    <a16:creationId xmlns:a16="http://schemas.microsoft.com/office/drawing/2014/main" id="{D2867C14-0F6A-0093-0449-1FE19EFDD2A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91121" y="4534336"/>
                <a:ext cx="1953214" cy="716647"/>
              </a:xfrm>
              <a:prstGeom prst="rect">
                <a:avLst/>
              </a:prstGeom>
              <a:noFill/>
              <a:extLst>
                <a:ext uri="{909E8E84-426E-40DD-AFC4-6F175D3DCCD1}">
                  <a14:hiddenFill xmlns:a14="http://schemas.microsoft.com/office/drawing/2010/main">
                    <a:solidFill>
                      <a:srgbClr val="FFFFFF"/>
                    </a:solidFill>
                  </a14:hiddenFill>
                </a:ext>
              </a:extLst>
            </p:spPr>
          </p:pic>
        </p:grpSp>
        <p:pic>
          <p:nvPicPr>
            <p:cNvPr id="62" name="Picture 2" descr="International Advertising Association (IAA) | EASA – European Advertising  Standards Alliance">
              <a:extLst>
                <a:ext uri="{FF2B5EF4-FFF2-40B4-BE49-F238E27FC236}">
                  <a16:creationId xmlns:a16="http://schemas.microsoft.com/office/drawing/2014/main" id="{74486FAD-B942-CA07-C868-9162AA967AD7}"/>
                </a:ext>
              </a:extLst>
            </p:cNvPr>
            <p:cNvPicPr>
              <a:picLocks noChangeAspect="1" noChangeArrowheads="1"/>
            </p:cNvPicPr>
            <p:nvPr/>
          </p:nvPicPr>
          <p:blipFill rotWithShape="1">
            <a:blip r:embed="rId18" cstate="email">
              <a:extLst>
                <a:ext uri="{28A0092B-C50C-407E-A947-70E740481C1C}">
                  <a14:useLocalDpi xmlns:a14="http://schemas.microsoft.com/office/drawing/2010/main" val="0"/>
                </a:ext>
              </a:extLst>
            </a:blip>
            <a:srcRect t="21724" b="20521"/>
            <a:stretch/>
          </p:blipFill>
          <p:spPr bwMode="auto">
            <a:xfrm>
              <a:off x="4523435" y="3621043"/>
              <a:ext cx="1240835" cy="716647"/>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TextBox 58">
            <a:extLst>
              <a:ext uri="{FF2B5EF4-FFF2-40B4-BE49-F238E27FC236}">
                <a16:creationId xmlns:a16="http://schemas.microsoft.com/office/drawing/2014/main" id="{FA37E589-0C6D-3DB9-1044-EC4FEF674F58}"/>
              </a:ext>
            </a:extLst>
          </p:cNvPr>
          <p:cNvSpPr txBox="1"/>
          <p:nvPr/>
        </p:nvSpPr>
        <p:spPr>
          <a:xfrm>
            <a:off x="3458484" y="5042360"/>
            <a:ext cx="6994476" cy="5632311"/>
          </a:xfrm>
          <a:prstGeom prst="rect">
            <a:avLst/>
          </a:prstGeom>
          <a:noFill/>
          <a:ln>
            <a:noFill/>
          </a:ln>
        </p:spPr>
        <p:txBody>
          <a:bodyPr wrap="square" rtlCol="0">
            <a:spAutoFit/>
          </a:bodyPr>
          <a:lstStyle/>
          <a:p>
            <a:pPr algn="r"/>
            <a:r>
              <a:rPr lang="en-US" sz="6000" b="1" dirty="0">
                <a:solidFill>
                  <a:schemeClr val="bg1"/>
                </a:solidFill>
                <a:latin typeface="Roboto" panose="02000000000000000000" pitchFamily="2" charset="0"/>
                <a:ea typeface="Roboto" panose="02000000000000000000" pitchFamily="2" charset="0"/>
                <a:cs typeface="Lato Light" panose="020F0502020204030203" pitchFamily="34" charset="0"/>
              </a:rPr>
              <a:t>14</a:t>
            </a:r>
          </a:p>
          <a:p>
            <a:pPr algn="r"/>
            <a:r>
              <a:rPr lang="fr-BE" sz="5000" dirty="0">
                <a:solidFill>
                  <a:schemeClr val="bg1"/>
                </a:solidFill>
                <a:latin typeface="Roboto" panose="02000000000000000000" pitchFamily="2" charset="0"/>
                <a:ea typeface="Roboto" panose="02000000000000000000" pitchFamily="2" charset="0"/>
                <a:cs typeface="Lato Light" panose="020F0502020204030203" pitchFamily="34" charset="0"/>
              </a:rPr>
              <a:t>Organisations sectorielles et entreprises numériques représentant l’ensemble de la chaîne de valeur de la publicité</a:t>
            </a:r>
            <a:endParaRPr lang="en-US" sz="5000"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pic>
        <p:nvPicPr>
          <p:cNvPr id="85" name="Image 17">
            <a:extLst>
              <a:ext uri="{FF2B5EF4-FFF2-40B4-BE49-F238E27FC236}">
                <a16:creationId xmlns:a16="http://schemas.microsoft.com/office/drawing/2014/main" id="{EBAE3CC7-A67D-CDB4-05C3-1E8C8ED2340D}"/>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spTree>
    <p:extLst>
      <p:ext uri="{BB962C8B-B14F-4D97-AF65-F5344CB8AC3E}">
        <p14:creationId xmlns:p14="http://schemas.microsoft.com/office/powerpoint/2010/main" val="85904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descr="Graphical user interface">
            <a:extLst>
              <a:ext uri="{FF2B5EF4-FFF2-40B4-BE49-F238E27FC236}">
                <a16:creationId xmlns:a16="http://schemas.microsoft.com/office/drawing/2014/main" id="{0DDEC496-7869-C275-9FEE-25164E9531A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864" t="16212" b="28856"/>
          <a:stretch/>
        </p:blipFill>
        <p:spPr>
          <a:xfrm>
            <a:off x="11407247" y="755492"/>
            <a:ext cx="13483322" cy="10833996"/>
          </a:xfrm>
          <a:prstGeom prst="rect">
            <a:avLst/>
          </a:prstGeom>
        </p:spPr>
      </p:pic>
      <p:sp>
        <p:nvSpPr>
          <p:cNvPr id="51" name="Rectangle 50">
            <a:extLst>
              <a:ext uri="{FF2B5EF4-FFF2-40B4-BE49-F238E27FC236}">
                <a16:creationId xmlns:a16="http://schemas.microsoft.com/office/drawing/2014/main" id="{FA23A537-679A-88F5-90BC-225684DBAF68}"/>
              </a:ext>
            </a:extLst>
          </p:cNvPr>
          <p:cNvSpPr/>
          <p:nvPr/>
        </p:nvSpPr>
        <p:spPr>
          <a:xfrm flipH="1">
            <a:off x="-22923" y="0"/>
            <a:ext cx="11241075" cy="13778346"/>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20536674" cy="4266696"/>
            <a:chOff x="-3524582" y="-1125743"/>
            <a:chExt cx="20536674"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15330553" cy="923330"/>
            </a:xfrm>
            <a:prstGeom prst="rect">
              <a:avLst/>
            </a:prstGeom>
            <a:noFill/>
            <a:ln>
              <a:noFill/>
            </a:ln>
          </p:spPr>
          <p:txBody>
            <a:bodyPr wrap="square" rtlCol="0">
              <a:spAutoFit/>
            </a:bodyPr>
            <a:lstStyle/>
            <a:p>
              <a:r>
                <a:rPr lang="en-GB" sz="5400" b="1" dirty="0" err="1">
                  <a:solidFill>
                    <a:schemeClr val="bg1"/>
                  </a:solidFill>
                  <a:latin typeface="Roboto" panose="02000000000000000000" pitchFamily="2" charset="0"/>
                  <a:ea typeface="Roboto" panose="02000000000000000000" pitchFamily="2" charset="0"/>
                  <a:cs typeface="Lato Light" panose="020F0502020204030203" pitchFamily="34" charset="0"/>
                </a:rPr>
                <a:t>Membres</a:t>
              </a:r>
              <a:endParaRPr lang="en-US" sz="54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30997"/>
            </a:xfrm>
            <a:prstGeom prst="rect">
              <a:avLst/>
            </a:prstGeom>
            <a:noFill/>
            <a:ln>
              <a:noFill/>
            </a:ln>
          </p:spPr>
          <p:txBody>
            <a:bodyPr wrap="square" rtlCol="0">
              <a:spAutoFit/>
            </a:bodyPr>
            <a:lstStyle/>
            <a:p>
              <a:pPr algn="r"/>
              <a:r>
                <a:rPr lang="fr-BE" sz="4800" b="1" dirty="0">
                  <a:solidFill>
                    <a:schemeClr val="bg1"/>
                  </a:solidFill>
                  <a:latin typeface="Roboto" panose="02000000000000000000" pitchFamily="2" charset="0"/>
                  <a:ea typeface="Roboto" panose="02000000000000000000" pitchFamily="2" charset="0"/>
                  <a:cs typeface="Lato Light" panose="020F0502020204030203" pitchFamily="34" charset="0"/>
                </a:rPr>
                <a:t>2</a:t>
              </a:r>
              <a:endPar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sp>
        <p:nvSpPr>
          <p:cNvPr id="27" name="TextBox 26">
            <a:extLst>
              <a:ext uri="{FF2B5EF4-FFF2-40B4-BE49-F238E27FC236}">
                <a16:creationId xmlns:a16="http://schemas.microsoft.com/office/drawing/2014/main" id="{E26AAD40-01B4-1E42-F3DF-13E4641A0AFF}"/>
              </a:ext>
            </a:extLst>
          </p:cNvPr>
          <p:cNvSpPr txBox="1"/>
          <p:nvPr/>
        </p:nvSpPr>
        <p:spPr>
          <a:xfrm>
            <a:off x="1676757" y="1811203"/>
            <a:ext cx="11147701" cy="1323439"/>
          </a:xfrm>
          <a:prstGeom prst="rect">
            <a:avLst/>
          </a:prstGeom>
          <a:noFill/>
          <a:ln>
            <a:noFill/>
          </a:ln>
        </p:spPr>
        <p:txBody>
          <a:bodyPr wrap="square" rtlCol="0">
            <a:spAutoFit/>
          </a:bodyPr>
          <a:lstStyle/>
          <a:p>
            <a:r>
              <a:rPr lang="en-US" sz="4000" b="1" dirty="0">
                <a:solidFill>
                  <a:schemeClr val="bg1"/>
                </a:solidFill>
                <a:latin typeface="Roboto" panose="02000000000000000000" pitchFamily="2" charset="0"/>
                <a:ea typeface="Roboto" panose="02000000000000000000" pitchFamily="2" charset="0"/>
                <a:cs typeface="Lato Light" panose="020F0502020204030203" pitchFamily="34" charset="0"/>
              </a:rPr>
              <a:t>b. </a:t>
            </a:r>
            <a:r>
              <a:rPr lang="en-US" sz="4000" b="1" dirty="0" err="1">
                <a:solidFill>
                  <a:schemeClr val="bg1"/>
                </a:solidFill>
                <a:latin typeface="Roboto" panose="02000000000000000000" pitchFamily="2" charset="0"/>
                <a:ea typeface="Roboto" panose="02000000000000000000" pitchFamily="2" charset="0"/>
                <a:cs typeface="Lato Light" panose="020F0502020204030203" pitchFamily="34" charset="0"/>
              </a:rPr>
              <a:t>Organisations</a:t>
            </a:r>
            <a:r>
              <a:rPr lang="en-US" sz="4000" b="1" dirty="0">
                <a:solidFill>
                  <a:schemeClr val="bg1"/>
                </a:solidFill>
                <a:latin typeface="Roboto" panose="02000000000000000000" pitchFamily="2" charset="0"/>
                <a:ea typeface="Roboto" panose="02000000000000000000" pitchFamily="2" charset="0"/>
                <a:cs typeface="Lato Light" panose="020F0502020204030203" pitchFamily="34" charset="0"/>
              </a:rPr>
              <a:t> </a:t>
            </a:r>
            <a:r>
              <a:rPr lang="en-US" sz="4000" b="1" dirty="0" err="1">
                <a:solidFill>
                  <a:schemeClr val="bg1"/>
                </a:solidFill>
                <a:latin typeface="Roboto" panose="02000000000000000000" pitchFamily="2" charset="0"/>
                <a:ea typeface="Roboto" panose="02000000000000000000" pitchFamily="2" charset="0"/>
                <a:cs typeface="Lato Light" panose="020F0502020204030203" pitchFamily="34" charset="0"/>
              </a:rPr>
              <a:t>d'autodiscipline</a:t>
            </a:r>
            <a:endParaRPr lang="en-US" sz="40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a:p>
            <a:r>
              <a:rPr lang="en-US" sz="4000" b="1" dirty="0" err="1">
                <a:solidFill>
                  <a:schemeClr val="bg1"/>
                </a:solidFill>
                <a:latin typeface="Roboto" panose="02000000000000000000" pitchFamily="2" charset="0"/>
                <a:ea typeface="Roboto" panose="02000000000000000000" pitchFamily="2" charset="0"/>
                <a:cs typeface="Lato Light" panose="020F0502020204030203" pitchFamily="34" charset="0"/>
              </a:rPr>
              <a:t>publicitaire</a:t>
            </a:r>
            <a:r>
              <a:rPr lang="en-US" sz="4000" b="1" dirty="0">
                <a:solidFill>
                  <a:schemeClr val="bg1"/>
                </a:solidFill>
                <a:latin typeface="Roboto" panose="02000000000000000000" pitchFamily="2" charset="0"/>
                <a:ea typeface="Roboto" panose="02000000000000000000" pitchFamily="2" charset="0"/>
                <a:cs typeface="Lato Light" panose="020F0502020204030203" pitchFamily="34" charset="0"/>
              </a:rPr>
              <a:t> </a:t>
            </a:r>
          </a:p>
        </p:txBody>
      </p:sp>
      <p:pic>
        <p:nvPicPr>
          <p:cNvPr id="85" name="Image 17">
            <a:extLst>
              <a:ext uri="{FF2B5EF4-FFF2-40B4-BE49-F238E27FC236}">
                <a16:creationId xmlns:a16="http://schemas.microsoft.com/office/drawing/2014/main" id="{EBAE3CC7-A67D-CDB4-05C3-1E8C8ED2340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pic>
        <p:nvPicPr>
          <p:cNvPr id="21" name="Image 20" descr="Une image contenant logo&#10;&#10;Description générée automatiquement">
            <a:extLst>
              <a:ext uri="{FF2B5EF4-FFF2-40B4-BE49-F238E27FC236}">
                <a16:creationId xmlns:a16="http://schemas.microsoft.com/office/drawing/2014/main" id="{804D7709-56A8-6C93-813F-B1FC06A6A71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107400" y="3589578"/>
            <a:ext cx="1134297" cy="1106206"/>
          </a:xfrm>
          <a:prstGeom prst="rect">
            <a:avLst/>
          </a:prstGeom>
        </p:spPr>
      </p:pic>
      <p:sp>
        <p:nvSpPr>
          <p:cNvPr id="23" name="Rectangle 22">
            <a:extLst>
              <a:ext uri="{FF2B5EF4-FFF2-40B4-BE49-F238E27FC236}">
                <a16:creationId xmlns:a16="http://schemas.microsoft.com/office/drawing/2014/main" id="{3250F598-D7E3-BC7C-2885-3BC1DF3D9C22}"/>
              </a:ext>
            </a:extLst>
          </p:cNvPr>
          <p:cNvSpPr/>
          <p:nvPr/>
        </p:nvSpPr>
        <p:spPr>
          <a:xfrm>
            <a:off x="15684855" y="3589578"/>
            <a:ext cx="1173028" cy="73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9" name="Image 18" descr="Une image contenant logo&#10;&#10;Description générée automatiquement">
            <a:extLst>
              <a:ext uri="{FF2B5EF4-FFF2-40B4-BE49-F238E27FC236}">
                <a16:creationId xmlns:a16="http://schemas.microsoft.com/office/drawing/2014/main" id="{41B15D49-CF2F-C2C0-C160-EEF23F706B3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5989138" y="3403847"/>
            <a:ext cx="755169" cy="855582"/>
          </a:xfrm>
          <a:prstGeom prst="rect">
            <a:avLst/>
          </a:prstGeom>
        </p:spPr>
      </p:pic>
      <p:sp>
        <p:nvSpPr>
          <p:cNvPr id="24" name="TextBox 41">
            <a:extLst>
              <a:ext uri="{FF2B5EF4-FFF2-40B4-BE49-F238E27FC236}">
                <a16:creationId xmlns:a16="http://schemas.microsoft.com/office/drawing/2014/main" id="{A326F98A-E558-C07C-F388-0ED94ED8E05D}"/>
              </a:ext>
            </a:extLst>
          </p:cNvPr>
          <p:cNvSpPr txBox="1"/>
          <p:nvPr/>
        </p:nvSpPr>
        <p:spPr>
          <a:xfrm>
            <a:off x="4419600" y="5286083"/>
            <a:ext cx="6056060" cy="4093428"/>
          </a:xfrm>
          <a:prstGeom prst="rect">
            <a:avLst/>
          </a:prstGeom>
          <a:noFill/>
          <a:ln>
            <a:noFill/>
          </a:ln>
        </p:spPr>
        <p:txBody>
          <a:bodyPr wrap="square" rtlCol="0">
            <a:spAutoFit/>
          </a:bodyPr>
          <a:lstStyle/>
          <a:p>
            <a:pPr algn="r"/>
            <a:r>
              <a:rPr lang="en-US" sz="6000" b="1" dirty="0">
                <a:solidFill>
                  <a:schemeClr val="bg1"/>
                </a:solidFill>
                <a:latin typeface="Roboto" panose="02000000000000000000" pitchFamily="2" charset="0"/>
                <a:ea typeface="Roboto" panose="02000000000000000000" pitchFamily="2" charset="0"/>
                <a:cs typeface="Lato Light" panose="020F0502020204030203" pitchFamily="34" charset="0"/>
              </a:rPr>
              <a:t>27</a:t>
            </a:r>
          </a:p>
          <a:p>
            <a:pPr algn="r"/>
            <a:r>
              <a:rPr lang="fr-BE" sz="5000" dirty="0">
                <a:solidFill>
                  <a:schemeClr val="bg1"/>
                </a:solidFill>
                <a:latin typeface="Roboto" panose="02000000000000000000" pitchFamily="2" charset="0"/>
                <a:ea typeface="Roboto" panose="02000000000000000000" pitchFamily="2" charset="0"/>
                <a:cs typeface="Lato Light" panose="020F0502020204030203" pitchFamily="34" charset="0"/>
              </a:rPr>
              <a:t>Organisations d'autorégulation publicitaire couvrant 25 pays</a:t>
            </a:r>
            <a:endParaRPr lang="en-US" sz="5000"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spTree>
    <p:extLst>
      <p:ext uri="{BB962C8B-B14F-4D97-AF65-F5344CB8AC3E}">
        <p14:creationId xmlns:p14="http://schemas.microsoft.com/office/powerpoint/2010/main" val="242924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12091066" cy="4266696"/>
            <a:chOff x="-3524582" y="-1125743"/>
            <a:chExt cx="12091066"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6884945" cy="923330"/>
            </a:xfrm>
            <a:prstGeom prst="rect">
              <a:avLst/>
            </a:prstGeom>
            <a:noFill/>
            <a:ln>
              <a:noFill/>
            </a:ln>
          </p:spPr>
          <p:txBody>
            <a:bodyPr wrap="square" rtlCol="0">
              <a:spAutoFit/>
            </a:bodyPr>
            <a:lstStyle/>
            <a:p>
              <a:r>
                <a:rPr lang="en-GB" sz="5400" b="1" dirty="0">
                  <a:solidFill>
                    <a:srgbClr val="02306D"/>
                  </a:solidFill>
                  <a:latin typeface="Roboto" panose="02000000000000000000" pitchFamily="2" charset="0"/>
                  <a:ea typeface="Roboto" panose="02000000000000000000" pitchFamily="2" charset="0"/>
                  <a:cs typeface="Lato Light" panose="020F0502020204030203" pitchFamily="34" charset="0"/>
                </a:rPr>
                <a:t>Actions</a:t>
              </a:r>
              <a:endParaRPr lang="en-US" sz="5400" b="1" dirty="0">
                <a:solidFill>
                  <a:srgbClr val="02306D"/>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30997"/>
            </a:xfrm>
            <a:prstGeom prst="rect">
              <a:avLst/>
            </a:prstGeom>
            <a:noFill/>
            <a:ln>
              <a:noFill/>
            </a:ln>
          </p:spPr>
          <p:txBody>
            <a:bodyPr wrap="square" rtlCol="0">
              <a:spAutoFit/>
            </a:bodyPr>
            <a:lstStyle/>
            <a:p>
              <a:pPr algn="r"/>
              <a:r>
                <a:rPr lang="fr-BE" sz="4800" b="1" dirty="0">
                  <a:solidFill>
                    <a:schemeClr val="bg1"/>
                  </a:solidFill>
                  <a:latin typeface="Roboto" panose="02000000000000000000" pitchFamily="2" charset="0"/>
                  <a:ea typeface="Roboto" panose="02000000000000000000" pitchFamily="2" charset="0"/>
                  <a:cs typeface="Lato Light" panose="020F0502020204030203" pitchFamily="34" charset="0"/>
                </a:rPr>
                <a:t>3</a:t>
              </a:r>
              <a:endPar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pic>
        <p:nvPicPr>
          <p:cNvPr id="4" name="Image 17">
            <a:extLst>
              <a:ext uri="{FF2B5EF4-FFF2-40B4-BE49-F238E27FC236}">
                <a16:creationId xmlns:a16="http://schemas.microsoft.com/office/drawing/2014/main" id="{F2E3004C-080D-579C-2E5E-2BA0155322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sp>
        <p:nvSpPr>
          <p:cNvPr id="5" name="ZoneTexte 4">
            <a:extLst>
              <a:ext uri="{FF2B5EF4-FFF2-40B4-BE49-F238E27FC236}">
                <a16:creationId xmlns:a16="http://schemas.microsoft.com/office/drawing/2014/main" id="{B12F01C4-FDF9-A006-6D3A-07186E019ABB}"/>
              </a:ext>
            </a:extLst>
          </p:cNvPr>
          <p:cNvSpPr txBox="1"/>
          <p:nvPr/>
        </p:nvSpPr>
        <p:spPr>
          <a:xfrm>
            <a:off x="18794039" y="5909080"/>
            <a:ext cx="1319533" cy="707886"/>
          </a:xfrm>
          <a:prstGeom prst="rect">
            <a:avLst/>
          </a:prstGeom>
          <a:noFill/>
        </p:spPr>
        <p:txBody>
          <a:bodyPr wrap="square" rtlCol="0">
            <a:spAutoFit/>
          </a:bodyPr>
          <a:lstStyle/>
          <a:p>
            <a:r>
              <a:rPr lang="fr-BE" sz="2000" b="1" dirty="0">
                <a:solidFill>
                  <a:schemeClr val="bg1"/>
                </a:solidFill>
                <a:latin typeface="Roboto" panose="02000000000000000000" pitchFamily="2" charset="0"/>
                <a:ea typeface="Roboto" panose="02000000000000000000" pitchFamily="2" charset="0"/>
                <a:cs typeface="Roboto" panose="02000000000000000000" pitchFamily="2" charset="0"/>
              </a:rPr>
              <a:t>STANDARDS</a:t>
            </a:r>
            <a:endParaRPr lang="LID4096" sz="2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24">
            <a:extLst>
              <a:ext uri="{FF2B5EF4-FFF2-40B4-BE49-F238E27FC236}">
                <a16:creationId xmlns:a16="http://schemas.microsoft.com/office/drawing/2014/main" id="{7674D5C0-657E-9656-0D83-701013B13748}"/>
              </a:ext>
            </a:extLst>
          </p:cNvPr>
          <p:cNvSpPr txBox="1"/>
          <p:nvPr/>
        </p:nvSpPr>
        <p:spPr>
          <a:xfrm>
            <a:off x="1638974" y="1625091"/>
            <a:ext cx="3164649" cy="707886"/>
          </a:xfrm>
          <a:prstGeom prst="rect">
            <a:avLst/>
          </a:prstGeom>
          <a:noFill/>
        </p:spPr>
        <p:txBody>
          <a:bodyPr wrap="none" rtlCol="0">
            <a:spAutoFit/>
          </a:bodyPr>
          <a:lstStyle/>
          <a:p>
            <a:pPr defTabSz="1828343"/>
            <a:r>
              <a:rPr lang="en-US" sz="4000" b="1" dirty="0">
                <a:solidFill>
                  <a:schemeClr val="tx1">
                    <a:lumMod val="75000"/>
                  </a:schemeClr>
                </a:solidFill>
                <a:latin typeface="Roboto" panose="02000000000000000000" pitchFamily="2" charset="0"/>
                <a:ea typeface="Roboto" panose="02000000000000000000" pitchFamily="2" charset="0"/>
                <a:cs typeface="Lato Light" panose="020F0502020204030203" pitchFamily="34" charset="0"/>
              </a:rPr>
              <a:t>a. Promotion</a:t>
            </a:r>
          </a:p>
        </p:txBody>
      </p:sp>
      <p:sp>
        <p:nvSpPr>
          <p:cNvPr id="9" name="Rectangle 8">
            <a:extLst>
              <a:ext uri="{FF2B5EF4-FFF2-40B4-BE49-F238E27FC236}">
                <a16:creationId xmlns:a16="http://schemas.microsoft.com/office/drawing/2014/main" id="{6127F821-7329-E205-C6FC-AB4EE212F950}"/>
              </a:ext>
            </a:extLst>
          </p:cNvPr>
          <p:cNvSpPr/>
          <p:nvPr/>
        </p:nvSpPr>
        <p:spPr>
          <a:xfrm>
            <a:off x="1184294" y="1979034"/>
            <a:ext cx="15637730" cy="12988171"/>
          </a:xfrm>
          <a:prstGeom prst="rect">
            <a:avLst/>
          </a:prstGeom>
        </p:spPr>
        <p:txBody>
          <a:bodyPr wrap="square">
            <a:spAutoFit/>
          </a:bodyPr>
          <a:lstStyle/>
          <a:p>
            <a:pPr marL="457188" marR="0" lvl="1" algn="l" defTabSz="914400" rtl="0" eaLnBrk="1" fontAlgn="auto" latinLnBrk="0" hangingPunct="1">
              <a:lnSpc>
                <a:spcPct val="100000"/>
              </a:lnSpc>
              <a:spcBef>
                <a:spcPts val="0"/>
              </a:spcBef>
              <a:spcAft>
                <a:spcPts val="0"/>
              </a:spcAft>
              <a:buClrTx/>
              <a:buSzTx/>
              <a:tabLst/>
              <a:defRPr/>
            </a:pPr>
            <a:endParaRPr lang="en-US" sz="5000" b="1" noProof="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Sensibilisation</a:t>
            </a:r>
            <a:r>
              <a:rPr lang="en-US" sz="5000" b="1"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Veille</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réglementaire</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Prises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de position</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Contributions</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Collaboration</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dirty="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Communication</a:t>
            </a: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Événements</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Contenus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a:t>
            </a: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Campagnes</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endParaRPr lang="en-US" sz="2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Expertise</a:t>
            </a:r>
          </a:p>
          <a:p>
            <a:pPr marL="2057205" lvl="2" indent="-685800" defTabSz="914400">
              <a:buFont typeface="Wingdings" panose="05000000000000000000" pitchFamily="2" charset="2"/>
              <a:buChar char="ü"/>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Information</a:t>
            </a:r>
          </a:p>
          <a:p>
            <a:pPr marL="2057205" lvl="2" indent="-685800" defTabSz="914400">
              <a:buFont typeface="Wingdings" panose="05000000000000000000" pitchFamily="2" charset="2"/>
              <a:buChar char="ü"/>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Études</a:t>
            </a: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Ressources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(Blue Book)</a:t>
            </a:r>
          </a:p>
          <a:p>
            <a:pPr marL="2057205" lvl="2" indent="-685800" defTabSz="914400">
              <a:buFont typeface="Wingdings" panose="05000000000000000000" pitchFamily="2" charset="2"/>
              <a:buChar char="ü"/>
              <a:defRPr/>
            </a:pP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70C0"/>
              </a:solidFill>
              <a:effectLst/>
              <a:uLnTx/>
              <a:uFillTx/>
              <a:latin typeface="Myriad Pro" panose="020B0503030403020204" pitchFamily="34" charset="0"/>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70C0"/>
              </a:solidFill>
              <a:effectLst/>
              <a:uLnTx/>
              <a:uFillTx/>
              <a:latin typeface="Myriad Pro" panose="020B0503030403020204" pitchFamily="34" charset="0"/>
              <a:ea typeface="+mn-ea"/>
              <a:cs typeface="+mn-cs"/>
            </a:endParaRPr>
          </a:p>
        </p:txBody>
      </p:sp>
      <p:pic>
        <p:nvPicPr>
          <p:cNvPr id="10" name="Image 8">
            <a:extLst>
              <a:ext uri="{FF2B5EF4-FFF2-40B4-BE49-F238E27FC236}">
                <a16:creationId xmlns:a16="http://schemas.microsoft.com/office/drawing/2014/main" id="{A159C824-9995-E92D-486E-7F8586F914AA}"/>
              </a:ext>
            </a:extLst>
          </p:cNvPr>
          <p:cNvPicPr>
            <a:picLocks noChangeAspect="1"/>
          </p:cNvPicPr>
          <p:nvPr/>
        </p:nvPicPr>
        <p:blipFill>
          <a:blip r:embed="rId6"/>
          <a:stretch>
            <a:fillRect/>
          </a:stretch>
        </p:blipFill>
        <p:spPr>
          <a:xfrm>
            <a:off x="10537048" y="5500323"/>
            <a:ext cx="1652291" cy="1026214"/>
          </a:xfrm>
          <a:prstGeom prst="rect">
            <a:avLst/>
          </a:prstGeom>
        </p:spPr>
      </p:pic>
      <p:pic>
        <p:nvPicPr>
          <p:cNvPr id="1026" name="Picture 2" descr="ICAS">
            <a:extLst>
              <a:ext uri="{FF2B5EF4-FFF2-40B4-BE49-F238E27FC236}">
                <a16:creationId xmlns:a16="http://schemas.microsoft.com/office/drawing/2014/main" id="{D32681DC-BACA-620C-12AF-867A15DF2BD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523794" y="5336258"/>
            <a:ext cx="5031409" cy="1231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0DABA15-897F-B76D-1EAD-9B31FD5D50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8719" y="2479962"/>
            <a:ext cx="4295775" cy="1066800"/>
          </a:xfrm>
          <a:prstGeom prst="rect">
            <a:avLst/>
          </a:prstGeom>
        </p:spPr>
      </p:pic>
      <p:pic>
        <p:nvPicPr>
          <p:cNvPr id="19" name="Picture 18">
            <a:extLst>
              <a:ext uri="{FF2B5EF4-FFF2-40B4-BE49-F238E27FC236}">
                <a16:creationId xmlns:a16="http://schemas.microsoft.com/office/drawing/2014/main" id="{9919F279-F278-2053-0430-0C30D2B127F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5802206" y="3945825"/>
            <a:ext cx="1509406" cy="1208728"/>
          </a:xfrm>
          <a:prstGeom prst="rect">
            <a:avLst/>
          </a:prstGeom>
        </p:spPr>
      </p:pic>
      <p:pic>
        <p:nvPicPr>
          <p:cNvPr id="21" name="Picture 20">
            <a:extLst>
              <a:ext uri="{FF2B5EF4-FFF2-40B4-BE49-F238E27FC236}">
                <a16:creationId xmlns:a16="http://schemas.microsoft.com/office/drawing/2014/main" id="{003A513E-1083-D496-A700-EF107846FA74}"/>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7384706" y="2342034"/>
            <a:ext cx="2985094" cy="1216149"/>
          </a:xfrm>
          <a:prstGeom prst="rect">
            <a:avLst/>
          </a:prstGeom>
        </p:spPr>
      </p:pic>
      <p:pic>
        <p:nvPicPr>
          <p:cNvPr id="23" name="Picture 22">
            <a:extLst>
              <a:ext uri="{FF2B5EF4-FFF2-40B4-BE49-F238E27FC236}">
                <a16:creationId xmlns:a16="http://schemas.microsoft.com/office/drawing/2014/main" id="{A2545835-EF3D-DA5E-2C0D-7930D9FA7809}"/>
              </a:ext>
            </a:extLst>
          </p:cNvPr>
          <p:cNvPicPr>
            <a:picLocks noChangeAspect="1"/>
          </p:cNvPicPr>
          <p:nvPr/>
        </p:nvPicPr>
        <p:blipFill rotWithShape="1">
          <a:blip r:embed="rId11">
            <a:extLst>
              <a:ext uri="{28A0092B-C50C-407E-A947-70E740481C1C}">
                <a14:useLocalDpi xmlns:a14="http://schemas.microsoft.com/office/drawing/2010/main" val="0"/>
              </a:ext>
            </a:extLst>
          </a:blip>
          <a:srcRect l="18977" r="13069"/>
          <a:stretch/>
        </p:blipFill>
        <p:spPr>
          <a:xfrm>
            <a:off x="13269914" y="3569588"/>
            <a:ext cx="2167891" cy="1809231"/>
          </a:xfrm>
          <a:prstGeom prst="rect">
            <a:avLst/>
          </a:prstGeom>
        </p:spPr>
      </p:pic>
      <p:pic>
        <p:nvPicPr>
          <p:cNvPr id="25" name="Picture 24">
            <a:extLst>
              <a:ext uri="{FF2B5EF4-FFF2-40B4-BE49-F238E27FC236}">
                <a16:creationId xmlns:a16="http://schemas.microsoft.com/office/drawing/2014/main" id="{22167491-0829-3E25-B813-3E3EBB6FC8A0}"/>
              </a:ext>
            </a:extLst>
          </p:cNvPr>
          <p:cNvPicPr>
            <a:picLocks noChangeAspect="1"/>
          </p:cNvPicPr>
          <p:nvPr/>
        </p:nvPicPr>
        <p:blipFill rotWithShape="1">
          <a:blip r:embed="rId12">
            <a:extLst>
              <a:ext uri="{28A0092B-C50C-407E-A947-70E740481C1C}">
                <a14:useLocalDpi xmlns:a14="http://schemas.microsoft.com/office/drawing/2010/main" val="0"/>
              </a:ext>
            </a:extLst>
          </a:blip>
          <a:srcRect l="7931"/>
          <a:stretch/>
        </p:blipFill>
        <p:spPr>
          <a:xfrm>
            <a:off x="14694089" y="1710620"/>
            <a:ext cx="2582615" cy="2226273"/>
          </a:xfrm>
          <a:prstGeom prst="rect">
            <a:avLst/>
          </a:prstGeom>
        </p:spPr>
      </p:pic>
      <p:pic>
        <p:nvPicPr>
          <p:cNvPr id="1028" name="Picture 4" descr="Home - European Interactive Digital Advertising Alliance">
            <a:extLst>
              <a:ext uri="{FF2B5EF4-FFF2-40B4-BE49-F238E27FC236}">
                <a16:creationId xmlns:a16="http://schemas.microsoft.com/office/drawing/2014/main" id="{D76CC4C6-25B6-3735-4FBD-5956817ECA74}"/>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7668970" y="5311033"/>
            <a:ext cx="1772644" cy="1243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standing in front of a group of people sitting on chairs&#10;&#10;Description automatically generated with medium confidence">
            <a:extLst>
              <a:ext uri="{FF2B5EF4-FFF2-40B4-BE49-F238E27FC236}">
                <a16:creationId xmlns:a16="http://schemas.microsoft.com/office/drawing/2014/main" id="{EAB0E592-13B0-C900-B75A-16E6A7205CD7}"/>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9064071" y="6749922"/>
            <a:ext cx="5854748" cy="3903165"/>
          </a:xfrm>
          <a:prstGeom prst="rect">
            <a:avLst/>
          </a:prstGeom>
        </p:spPr>
      </p:pic>
      <p:pic>
        <p:nvPicPr>
          <p:cNvPr id="16" name="Picture 15" descr="A picture containing text, screenshot, rectangle, wall&#10;&#10;Description automatically generated">
            <a:extLst>
              <a:ext uri="{FF2B5EF4-FFF2-40B4-BE49-F238E27FC236}">
                <a16:creationId xmlns:a16="http://schemas.microsoft.com/office/drawing/2014/main" id="{0E651589-3073-3396-EEB0-4E3ED46B42F7}"/>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0369800" y="4263954"/>
            <a:ext cx="3339850" cy="4157182"/>
          </a:xfrm>
          <a:prstGeom prst="rect">
            <a:avLst/>
          </a:prstGeom>
        </p:spPr>
      </p:pic>
      <p:pic>
        <p:nvPicPr>
          <p:cNvPr id="22" name="Picture 21" descr="A picture containing text, wall, indoor, television&#10;&#10;Description automatically generated">
            <a:extLst>
              <a:ext uri="{FF2B5EF4-FFF2-40B4-BE49-F238E27FC236}">
                <a16:creationId xmlns:a16="http://schemas.microsoft.com/office/drawing/2014/main" id="{A7CE42A3-D048-CF14-6ECC-9C2093E796D9}"/>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0383815" y="8730425"/>
            <a:ext cx="3388574" cy="4518099"/>
          </a:xfrm>
          <a:prstGeom prst="rect">
            <a:avLst/>
          </a:prstGeom>
        </p:spPr>
      </p:pic>
      <p:pic>
        <p:nvPicPr>
          <p:cNvPr id="26" name="Picture 25" descr="A group of people standing in front of a screen&#10;&#10;Description automatically generated with medium confidence">
            <a:extLst>
              <a:ext uri="{FF2B5EF4-FFF2-40B4-BE49-F238E27FC236}">
                <a16:creationId xmlns:a16="http://schemas.microsoft.com/office/drawing/2014/main" id="{F1603623-370F-E0E9-F23B-4BB39C261C4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352026" y="6749922"/>
            <a:ext cx="4439270" cy="4820323"/>
          </a:xfrm>
          <a:prstGeom prst="rect">
            <a:avLst/>
          </a:prstGeom>
        </p:spPr>
      </p:pic>
      <p:pic>
        <p:nvPicPr>
          <p:cNvPr id="31" name="Picture 30" descr="A picture containing text, screenshot, poster, graphic design&#10;&#10;Description automatically generated">
            <a:extLst>
              <a:ext uri="{FF2B5EF4-FFF2-40B4-BE49-F238E27FC236}">
                <a16:creationId xmlns:a16="http://schemas.microsoft.com/office/drawing/2014/main" id="{38EAF47F-F0B2-5BAB-0417-250608FE191C}"/>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0145559" y="10149707"/>
            <a:ext cx="7560137" cy="3341394"/>
          </a:xfrm>
          <a:prstGeom prst="rect">
            <a:avLst/>
          </a:prstGeom>
        </p:spPr>
      </p:pic>
    </p:spTree>
    <p:extLst>
      <p:ext uri="{BB962C8B-B14F-4D97-AF65-F5344CB8AC3E}">
        <p14:creationId xmlns:p14="http://schemas.microsoft.com/office/powerpoint/2010/main" val="330129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428B07E-CA45-83FB-0FF2-0BA3BBA0EAF3}"/>
              </a:ext>
            </a:extLst>
          </p:cNvPr>
          <p:cNvGrpSpPr/>
          <p:nvPr/>
        </p:nvGrpSpPr>
        <p:grpSpPr>
          <a:xfrm>
            <a:off x="1083766" y="5411391"/>
            <a:ext cx="7940892" cy="5789724"/>
            <a:chOff x="407311" y="3880031"/>
            <a:chExt cx="13043994" cy="9238852"/>
          </a:xfrm>
        </p:grpSpPr>
        <p:pic>
          <p:nvPicPr>
            <p:cNvPr id="25" name="Picture 24" descr="A computer monitor with a blank screen&#10;&#10;Description automatically generated with medium confidence">
              <a:extLst>
                <a:ext uri="{FF2B5EF4-FFF2-40B4-BE49-F238E27FC236}">
                  <a16:creationId xmlns:a16="http://schemas.microsoft.com/office/drawing/2014/main" id="{4854F19D-DEE3-2D1F-D316-0331392585F5}"/>
                </a:ext>
              </a:extLst>
            </p:cNvPr>
            <p:cNvPicPr>
              <a:picLocks noChangeAspect="1"/>
            </p:cNvPicPr>
            <p:nvPr/>
          </p:nvPicPr>
          <p:blipFill rotWithShape="1">
            <a:blip r:embed="rId3">
              <a:extLst>
                <a:ext uri="{28A0092B-C50C-407E-A947-70E740481C1C}">
                  <a14:useLocalDpi xmlns:a14="http://schemas.microsoft.com/office/drawing/2010/main" val="0"/>
                </a:ext>
              </a:extLst>
            </a:blip>
            <a:srcRect l="10940" t="9680" r="10304" b="6648"/>
            <a:stretch/>
          </p:blipFill>
          <p:spPr>
            <a:xfrm>
              <a:off x="407311" y="3880031"/>
              <a:ext cx="13043994" cy="9238852"/>
            </a:xfrm>
            <a:prstGeom prst="rect">
              <a:avLst/>
            </a:prstGeom>
          </p:spPr>
        </p:pic>
        <p:pic>
          <p:nvPicPr>
            <p:cNvPr id="26" name="Picture 25">
              <a:extLst>
                <a:ext uri="{FF2B5EF4-FFF2-40B4-BE49-F238E27FC236}">
                  <a16:creationId xmlns:a16="http://schemas.microsoft.com/office/drawing/2014/main" id="{5C118401-C8B1-64D9-A63D-B49A9F8B4DEA}"/>
                </a:ext>
              </a:extLst>
            </p:cNvPr>
            <p:cNvPicPr>
              <a:picLocks noChangeAspect="1"/>
            </p:cNvPicPr>
            <p:nvPr/>
          </p:nvPicPr>
          <p:blipFill>
            <a:blip r:embed="rId4"/>
            <a:stretch>
              <a:fillRect/>
            </a:stretch>
          </p:blipFill>
          <p:spPr>
            <a:xfrm>
              <a:off x="986589" y="4343798"/>
              <a:ext cx="11911263" cy="6700086"/>
            </a:xfrm>
            <a:prstGeom prst="rect">
              <a:avLst/>
            </a:prstGeom>
          </p:spPr>
        </p:pic>
      </p:grpSp>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20536674" cy="4266696"/>
            <a:chOff x="-3524582" y="-1125743"/>
            <a:chExt cx="20536674"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15330553" cy="923330"/>
            </a:xfrm>
            <a:prstGeom prst="rect">
              <a:avLst/>
            </a:prstGeom>
            <a:noFill/>
            <a:ln>
              <a:noFill/>
            </a:ln>
          </p:spPr>
          <p:txBody>
            <a:bodyPr wrap="square" rtlCol="0">
              <a:spAutoFit/>
            </a:bodyPr>
            <a:lstStyle/>
            <a:p>
              <a:r>
                <a:rPr lang="en-GB" sz="5400" b="1" dirty="0">
                  <a:solidFill>
                    <a:srgbClr val="02306D"/>
                  </a:solidFill>
                  <a:latin typeface="Roboto" panose="02000000000000000000" pitchFamily="2" charset="0"/>
                  <a:ea typeface="Roboto" panose="02000000000000000000" pitchFamily="2" charset="0"/>
                  <a:cs typeface="Lato Light" panose="020F0502020204030203" pitchFamily="34" charset="0"/>
                </a:rPr>
                <a:t>Actions</a:t>
              </a:r>
              <a:endParaRPr lang="en-US" sz="5400" b="1" dirty="0">
                <a:solidFill>
                  <a:srgbClr val="02306D"/>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30997"/>
            </a:xfrm>
            <a:prstGeom prst="rect">
              <a:avLst/>
            </a:prstGeom>
            <a:noFill/>
            <a:ln>
              <a:noFill/>
            </a:ln>
          </p:spPr>
          <p:txBody>
            <a:bodyPr wrap="square" rtlCol="0">
              <a:spAutoFit/>
            </a:bodyPr>
            <a:lstStyle/>
            <a:p>
              <a:pPr algn="r"/>
              <a:r>
                <a:rPr lang="fr-BE" sz="4800" b="1" dirty="0">
                  <a:solidFill>
                    <a:schemeClr val="bg1"/>
                  </a:solidFill>
                  <a:latin typeface="Roboto" panose="02000000000000000000" pitchFamily="2" charset="0"/>
                  <a:ea typeface="Roboto" panose="02000000000000000000" pitchFamily="2" charset="0"/>
                  <a:cs typeface="Lato Light" panose="020F0502020204030203" pitchFamily="34" charset="0"/>
                </a:rPr>
                <a:t>3</a:t>
              </a:r>
              <a:endPar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sp>
        <p:nvSpPr>
          <p:cNvPr id="5" name="ZoneTexte 4">
            <a:extLst>
              <a:ext uri="{FF2B5EF4-FFF2-40B4-BE49-F238E27FC236}">
                <a16:creationId xmlns:a16="http://schemas.microsoft.com/office/drawing/2014/main" id="{B12F01C4-FDF9-A006-6D3A-07186E019ABB}"/>
              </a:ext>
            </a:extLst>
          </p:cNvPr>
          <p:cNvSpPr txBox="1"/>
          <p:nvPr/>
        </p:nvSpPr>
        <p:spPr>
          <a:xfrm>
            <a:off x="12182487" y="7271255"/>
            <a:ext cx="1686680" cy="400110"/>
          </a:xfrm>
          <a:prstGeom prst="rect">
            <a:avLst/>
          </a:prstGeom>
          <a:noFill/>
        </p:spPr>
        <p:txBody>
          <a:bodyPr wrap="none" rtlCol="0">
            <a:spAutoFit/>
          </a:bodyPr>
          <a:lstStyle/>
          <a:p>
            <a:r>
              <a:rPr lang="fr-BE" sz="2000" b="1" dirty="0">
                <a:solidFill>
                  <a:schemeClr val="bg1"/>
                </a:solidFill>
                <a:latin typeface="Roboto" panose="02000000000000000000" pitchFamily="2" charset="0"/>
                <a:ea typeface="Roboto" panose="02000000000000000000" pitchFamily="2" charset="0"/>
                <a:cs typeface="Roboto" panose="02000000000000000000" pitchFamily="2" charset="0"/>
              </a:rPr>
              <a:t>STANDARDS</a:t>
            </a:r>
            <a:endParaRPr lang="LID4096" sz="2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24">
            <a:extLst>
              <a:ext uri="{FF2B5EF4-FFF2-40B4-BE49-F238E27FC236}">
                <a16:creationId xmlns:a16="http://schemas.microsoft.com/office/drawing/2014/main" id="{7674D5C0-657E-9656-0D83-701013B13748}"/>
              </a:ext>
            </a:extLst>
          </p:cNvPr>
          <p:cNvSpPr txBox="1"/>
          <p:nvPr/>
        </p:nvSpPr>
        <p:spPr>
          <a:xfrm>
            <a:off x="1638974" y="1625091"/>
            <a:ext cx="3164649" cy="707886"/>
          </a:xfrm>
          <a:prstGeom prst="rect">
            <a:avLst/>
          </a:prstGeom>
          <a:noFill/>
        </p:spPr>
        <p:txBody>
          <a:bodyPr wrap="none" rtlCol="0">
            <a:spAutoFit/>
          </a:bodyPr>
          <a:lstStyle/>
          <a:p>
            <a:pPr defTabSz="1828343"/>
            <a:r>
              <a:rPr lang="en-US" sz="4000" b="1" dirty="0">
                <a:solidFill>
                  <a:schemeClr val="tx1">
                    <a:lumMod val="75000"/>
                  </a:schemeClr>
                </a:solidFill>
                <a:latin typeface="Roboto" panose="02000000000000000000" pitchFamily="2" charset="0"/>
                <a:ea typeface="Roboto" panose="02000000000000000000" pitchFamily="2" charset="0"/>
                <a:cs typeface="Lato Light" panose="020F0502020204030203" pitchFamily="34" charset="0"/>
              </a:rPr>
              <a:t>a. Promotion</a:t>
            </a:r>
          </a:p>
        </p:txBody>
      </p:sp>
      <p:pic>
        <p:nvPicPr>
          <p:cNvPr id="13" name="Picture 12" descr="A picture containing text, screenshot, font, brand&#10;&#10;Description automatically generated">
            <a:extLst>
              <a:ext uri="{FF2B5EF4-FFF2-40B4-BE49-F238E27FC236}">
                <a16:creationId xmlns:a16="http://schemas.microsoft.com/office/drawing/2014/main" id="{49C70ABC-34BF-1E19-E60E-1A92F674723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894821" y="-24361"/>
            <a:ext cx="5482828" cy="13716000"/>
          </a:xfrm>
          <a:prstGeom prst="rect">
            <a:avLst/>
          </a:prstGeom>
        </p:spPr>
      </p:pic>
      <p:sp>
        <p:nvSpPr>
          <p:cNvPr id="9" name="TextBox 8">
            <a:extLst>
              <a:ext uri="{FF2B5EF4-FFF2-40B4-BE49-F238E27FC236}">
                <a16:creationId xmlns:a16="http://schemas.microsoft.com/office/drawing/2014/main" id="{762A630A-2DDB-2470-B62D-96756442CC02}"/>
              </a:ext>
            </a:extLst>
          </p:cNvPr>
          <p:cNvSpPr txBox="1"/>
          <p:nvPr/>
        </p:nvSpPr>
        <p:spPr>
          <a:xfrm>
            <a:off x="9316066" y="1466953"/>
            <a:ext cx="10007372" cy="12557284"/>
          </a:xfrm>
          <a:prstGeom prst="rect">
            <a:avLst/>
          </a:prstGeom>
          <a:noFill/>
        </p:spPr>
        <p:txBody>
          <a:bodyPr wrap="square">
            <a:spAutoFit/>
          </a:bodyPr>
          <a:lstStyle/>
          <a:p>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Structure, composition et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financement</a:t>
            </a:r>
            <a:endPar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Statut</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et structure de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l’OAP</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Responsabilités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l’OAP</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Prérogatives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l’OAP</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Reconnaissance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légale</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et politique</a:t>
            </a:r>
          </a:p>
          <a:p>
            <a:pPr fontAlgn="t"/>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Adhésion</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et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financement</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Activités</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de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l'organisme</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d'autorégulation</a:t>
            </a:r>
            <a:endPar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Communication</a:t>
            </a: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Formation et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éducation</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Conseils sur les copies et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avis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avant</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diffusion</a:t>
            </a: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Audits</a:t>
            </a:r>
          </a:p>
          <a:p>
            <a:pPr fontAlgn="t"/>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Traitement</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des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plaintes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et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médiation</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Sanctions</a:t>
            </a: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Vue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schématique</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du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traitement</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des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plaintes</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Codes et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règles</a:t>
            </a:r>
            <a:endPar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Vue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d'ensemble</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Règles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couvertes par le code</a:t>
            </a: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Codes et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règles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d'autorégulation</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spécifiques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à un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produit</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ou</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à un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secteur</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Validation de la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charte</a:t>
            </a:r>
            <a:endPar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Tableau de bord de la mise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en</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œuvre</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des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bonnes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pratiques</a:t>
            </a: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Mise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en</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œuvre</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des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recommandations</a:t>
            </a:r>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 de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l’ICC</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a:p>
            <a:pPr fontAlgn="t"/>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Autorité</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de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Régulation</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Professionnelle</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de la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Publicité</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sous les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feux</a:t>
            </a:r>
            <a:r>
              <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rPr>
              <a:t> de la </a:t>
            </a:r>
            <a:r>
              <a:rPr lang="en-US" sz="3000" b="1" dirty="0" err="1">
                <a:solidFill>
                  <a:srgbClr val="0F316F"/>
                </a:solidFill>
                <a:latin typeface="Roboto" panose="02000000000000000000" pitchFamily="2" charset="0"/>
                <a:ea typeface="Roboto" panose="02000000000000000000" pitchFamily="2" charset="0"/>
                <a:cs typeface="Roboto" panose="02000000000000000000" pitchFamily="2" charset="0"/>
              </a:rPr>
              <a:t>rampe</a:t>
            </a:r>
            <a:endParaRPr lang="en-US" sz="3000" b="1" dirty="0">
              <a:solidFill>
                <a:srgbClr val="0F316F"/>
              </a:solidFill>
              <a:latin typeface="Roboto" panose="02000000000000000000" pitchFamily="2" charset="0"/>
              <a:ea typeface="Roboto" panose="02000000000000000000" pitchFamily="2" charset="0"/>
              <a:cs typeface="Roboto" panose="02000000000000000000" pitchFamily="2" charset="0"/>
            </a:endParaRPr>
          </a:p>
          <a:p>
            <a:pPr fontAlgn="t"/>
            <a:r>
              <a:rPr lang="en-US" sz="3000" dirty="0">
                <a:solidFill>
                  <a:srgbClr val="373737"/>
                </a:solidFill>
                <a:latin typeface="Roboto" panose="02000000000000000000" pitchFamily="2" charset="0"/>
                <a:ea typeface="Roboto" panose="02000000000000000000" pitchFamily="2" charset="0"/>
                <a:cs typeface="Roboto" panose="02000000000000000000" pitchFamily="2" charset="0"/>
              </a:rPr>
              <a:t>Vue </a:t>
            </a:r>
            <a:r>
              <a:rPr lang="en-US" sz="3000" dirty="0" err="1">
                <a:solidFill>
                  <a:srgbClr val="373737"/>
                </a:solidFill>
                <a:latin typeface="Roboto" panose="02000000000000000000" pitchFamily="2" charset="0"/>
                <a:ea typeface="Roboto" panose="02000000000000000000" pitchFamily="2" charset="0"/>
                <a:cs typeface="Roboto" panose="02000000000000000000" pitchFamily="2" charset="0"/>
              </a:rPr>
              <a:t>d'ensemble</a:t>
            </a:r>
            <a:endParaRPr lang="en-US" sz="3000" dirty="0">
              <a:solidFill>
                <a:srgbClr val="373737"/>
              </a:solidFill>
              <a:latin typeface="Roboto" panose="02000000000000000000" pitchFamily="2" charset="0"/>
              <a:ea typeface="Roboto" panose="02000000000000000000" pitchFamily="2" charset="0"/>
              <a:cs typeface="Roboto" panose="02000000000000000000" pitchFamily="2" charset="0"/>
            </a:endParaRPr>
          </a:p>
        </p:txBody>
      </p:sp>
      <p:sp>
        <p:nvSpPr>
          <p:cNvPr id="16" name="ZoneTexte 15">
            <a:extLst>
              <a:ext uri="{FF2B5EF4-FFF2-40B4-BE49-F238E27FC236}">
                <a16:creationId xmlns:a16="http://schemas.microsoft.com/office/drawing/2014/main" id="{88097CEF-1CC9-FD6F-9428-E4D287F1B80F}"/>
              </a:ext>
            </a:extLst>
          </p:cNvPr>
          <p:cNvSpPr txBox="1"/>
          <p:nvPr/>
        </p:nvSpPr>
        <p:spPr>
          <a:xfrm>
            <a:off x="170234" y="4065810"/>
            <a:ext cx="13998102" cy="646331"/>
          </a:xfrm>
          <a:prstGeom prst="rect">
            <a:avLst/>
          </a:prstGeom>
          <a:noFill/>
        </p:spPr>
        <p:txBody>
          <a:bodyPr wrap="square">
            <a:spAutoFit/>
          </a:bodyPr>
          <a:lstStyle/>
          <a:p>
            <a:pPr marL="1371405" marR="0" lvl="2" defTabSz="914400" fontAlgn="auto">
              <a:lnSpc>
                <a:spcPct val="100000"/>
              </a:lnSpc>
              <a:spcBef>
                <a:spcPts val="0"/>
              </a:spcBef>
              <a:spcAft>
                <a:spcPts val="0"/>
              </a:spcAft>
              <a:buClrTx/>
              <a:buSzTx/>
              <a:tabLst/>
              <a:defRPr/>
            </a:pPr>
            <a:r>
              <a:rPr lang="en-US" sz="3600" b="1" dirty="0">
                <a:solidFill>
                  <a:schemeClr val="accent1"/>
                </a:solidFill>
                <a:latin typeface="Roboto" panose="02000000000000000000" pitchFamily="2" charset="0"/>
                <a:ea typeface="Roboto" panose="02000000000000000000" pitchFamily="2" charset="0"/>
                <a:cs typeface="Roboto" panose="02000000000000000000" pitchFamily="2" charset="0"/>
              </a:rPr>
              <a:t>EASA Blue book</a:t>
            </a:r>
          </a:p>
        </p:txBody>
      </p:sp>
    </p:spTree>
    <p:extLst>
      <p:ext uri="{BB962C8B-B14F-4D97-AF65-F5344CB8AC3E}">
        <p14:creationId xmlns:p14="http://schemas.microsoft.com/office/powerpoint/2010/main" val="143184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20536674" cy="4266696"/>
            <a:chOff x="-3524582" y="-1125743"/>
            <a:chExt cx="20536674"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15330553" cy="923330"/>
            </a:xfrm>
            <a:prstGeom prst="rect">
              <a:avLst/>
            </a:prstGeom>
            <a:noFill/>
            <a:ln>
              <a:noFill/>
            </a:ln>
          </p:spPr>
          <p:txBody>
            <a:bodyPr wrap="square" rtlCol="0">
              <a:spAutoFit/>
            </a:bodyPr>
            <a:lstStyle/>
            <a:p>
              <a:r>
                <a:rPr lang="en-GB" sz="5400" b="1" dirty="0">
                  <a:solidFill>
                    <a:srgbClr val="02306D"/>
                  </a:solidFill>
                  <a:latin typeface="Roboto" panose="02000000000000000000" pitchFamily="2" charset="0"/>
                  <a:ea typeface="Roboto" panose="02000000000000000000" pitchFamily="2" charset="0"/>
                  <a:cs typeface="Lato Light" panose="020F0502020204030203" pitchFamily="34" charset="0"/>
                </a:rPr>
                <a:t>Actions</a:t>
              </a:r>
              <a:endParaRPr lang="en-US" sz="5400" b="1" dirty="0">
                <a:solidFill>
                  <a:srgbClr val="02306D"/>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30997"/>
            </a:xfrm>
            <a:prstGeom prst="rect">
              <a:avLst/>
            </a:prstGeom>
            <a:noFill/>
            <a:ln>
              <a:noFill/>
            </a:ln>
          </p:spPr>
          <p:txBody>
            <a:bodyPr wrap="square" rtlCol="0">
              <a:spAutoFit/>
            </a:bodyPr>
            <a:lstStyle/>
            <a:p>
              <a:pPr algn="r"/>
              <a:r>
                <a:rPr lang="fr-BE" sz="4800" b="1" dirty="0">
                  <a:solidFill>
                    <a:schemeClr val="bg1"/>
                  </a:solidFill>
                  <a:latin typeface="Roboto" panose="02000000000000000000" pitchFamily="2" charset="0"/>
                  <a:ea typeface="Roboto" panose="02000000000000000000" pitchFamily="2" charset="0"/>
                  <a:cs typeface="Lato Light" panose="020F0502020204030203" pitchFamily="34" charset="0"/>
                </a:rPr>
                <a:t>3</a:t>
              </a:r>
              <a:endPar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pic>
        <p:nvPicPr>
          <p:cNvPr id="4" name="Image 17">
            <a:extLst>
              <a:ext uri="{FF2B5EF4-FFF2-40B4-BE49-F238E27FC236}">
                <a16:creationId xmlns:a16="http://schemas.microsoft.com/office/drawing/2014/main" id="{F2E3004C-080D-579C-2E5E-2BA0155322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sp>
        <p:nvSpPr>
          <p:cNvPr id="5" name="ZoneTexte 4">
            <a:extLst>
              <a:ext uri="{FF2B5EF4-FFF2-40B4-BE49-F238E27FC236}">
                <a16:creationId xmlns:a16="http://schemas.microsoft.com/office/drawing/2014/main" id="{B12F01C4-FDF9-A006-6D3A-07186E019ABB}"/>
              </a:ext>
            </a:extLst>
          </p:cNvPr>
          <p:cNvSpPr txBox="1"/>
          <p:nvPr/>
        </p:nvSpPr>
        <p:spPr>
          <a:xfrm>
            <a:off x="12182487" y="7271255"/>
            <a:ext cx="1686680" cy="400110"/>
          </a:xfrm>
          <a:prstGeom prst="rect">
            <a:avLst/>
          </a:prstGeom>
          <a:noFill/>
        </p:spPr>
        <p:txBody>
          <a:bodyPr wrap="none" rtlCol="0">
            <a:spAutoFit/>
          </a:bodyPr>
          <a:lstStyle/>
          <a:p>
            <a:r>
              <a:rPr lang="fr-BE" sz="2000" b="1" dirty="0">
                <a:solidFill>
                  <a:schemeClr val="bg1"/>
                </a:solidFill>
                <a:latin typeface="Roboto" panose="02000000000000000000" pitchFamily="2" charset="0"/>
                <a:ea typeface="Roboto" panose="02000000000000000000" pitchFamily="2" charset="0"/>
                <a:cs typeface="Roboto" panose="02000000000000000000" pitchFamily="2" charset="0"/>
              </a:rPr>
              <a:t>STANDARDS</a:t>
            </a:r>
            <a:endParaRPr lang="LID4096" sz="2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24">
            <a:extLst>
              <a:ext uri="{FF2B5EF4-FFF2-40B4-BE49-F238E27FC236}">
                <a16:creationId xmlns:a16="http://schemas.microsoft.com/office/drawing/2014/main" id="{7674D5C0-657E-9656-0D83-701013B13748}"/>
              </a:ext>
            </a:extLst>
          </p:cNvPr>
          <p:cNvSpPr txBox="1"/>
          <p:nvPr/>
        </p:nvSpPr>
        <p:spPr>
          <a:xfrm>
            <a:off x="1638974" y="1625091"/>
            <a:ext cx="4360489" cy="707886"/>
          </a:xfrm>
          <a:prstGeom prst="rect">
            <a:avLst/>
          </a:prstGeom>
          <a:noFill/>
        </p:spPr>
        <p:txBody>
          <a:bodyPr wrap="none" rtlCol="0">
            <a:spAutoFit/>
          </a:bodyPr>
          <a:lstStyle/>
          <a:p>
            <a:pPr defTabSz="1828343"/>
            <a:r>
              <a:rPr lang="en-US" sz="4000" b="1" dirty="0">
                <a:solidFill>
                  <a:schemeClr val="tx1">
                    <a:lumMod val="75000"/>
                  </a:schemeClr>
                </a:solidFill>
                <a:latin typeface="Roboto" panose="02000000000000000000" pitchFamily="2" charset="0"/>
                <a:ea typeface="Roboto" panose="02000000000000000000" pitchFamily="2" charset="0"/>
                <a:cs typeface="Lato Light" panose="020F0502020204030203" pitchFamily="34" charset="0"/>
              </a:rPr>
              <a:t>b. </a:t>
            </a:r>
            <a:r>
              <a:rPr lang="en-US" sz="4000" b="1" dirty="0" err="1">
                <a:solidFill>
                  <a:schemeClr val="tx1">
                    <a:lumMod val="75000"/>
                  </a:schemeClr>
                </a:solidFill>
                <a:latin typeface="Roboto" panose="02000000000000000000" pitchFamily="2" charset="0"/>
                <a:ea typeface="Roboto" panose="02000000000000000000" pitchFamily="2" charset="0"/>
                <a:cs typeface="Lato Light" panose="020F0502020204030203" pitchFamily="34" charset="0"/>
              </a:rPr>
              <a:t>Développement</a:t>
            </a:r>
            <a:endParaRPr lang="en-US" sz="4000" b="1" dirty="0">
              <a:solidFill>
                <a:schemeClr val="tx1">
                  <a:lumMod val="75000"/>
                </a:schemeClr>
              </a:solidFill>
              <a:latin typeface="Roboto" panose="02000000000000000000" pitchFamily="2" charset="0"/>
              <a:ea typeface="Roboto" panose="02000000000000000000" pitchFamily="2" charset="0"/>
              <a:cs typeface="Lato Light" panose="020F0502020204030203" pitchFamily="34" charset="0"/>
            </a:endParaRPr>
          </a:p>
        </p:txBody>
      </p:sp>
      <p:sp>
        <p:nvSpPr>
          <p:cNvPr id="9" name="Rectangle 8">
            <a:extLst>
              <a:ext uri="{FF2B5EF4-FFF2-40B4-BE49-F238E27FC236}">
                <a16:creationId xmlns:a16="http://schemas.microsoft.com/office/drawing/2014/main" id="{9CDAA153-F1BD-47CA-1329-31A8D142361E}"/>
              </a:ext>
            </a:extLst>
          </p:cNvPr>
          <p:cNvSpPr/>
          <p:nvPr/>
        </p:nvSpPr>
        <p:spPr>
          <a:xfrm>
            <a:off x="1136535" y="1744450"/>
            <a:ext cx="15637730" cy="13757612"/>
          </a:xfrm>
          <a:prstGeom prst="rect">
            <a:avLst/>
          </a:prstGeom>
        </p:spPr>
        <p:txBody>
          <a:bodyPr wrap="square">
            <a:spAutoFit/>
          </a:bodyPr>
          <a:lstStyle/>
          <a:p>
            <a:pPr marL="457188" marR="0" lvl="1" algn="l" defTabSz="914400" rtl="0" eaLnBrk="1" fontAlgn="auto" latinLnBrk="0" hangingPunct="1">
              <a:lnSpc>
                <a:spcPct val="100000"/>
              </a:lnSpc>
              <a:spcBef>
                <a:spcPts val="0"/>
              </a:spcBef>
              <a:spcAft>
                <a:spcPts val="0"/>
              </a:spcAft>
              <a:buClrTx/>
              <a:buSzTx/>
              <a:tabLst/>
              <a:defRPr/>
            </a:pPr>
            <a:endParaRPr lang="en-US" sz="5000" b="1" noProof="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endParaRPr lang="en-US" sz="1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endParaRPr lang="en-US" sz="1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990600" marR="0" lvl="2" indent="-457200" defTabSz="914400" fontAlgn="auto">
              <a:lnSpc>
                <a:spcPct val="100000"/>
              </a:lnSpc>
              <a:spcBef>
                <a:spcPts val="0"/>
              </a:spcBef>
              <a:spcAft>
                <a:spcPts val="0"/>
              </a:spcAft>
              <a:buClrTx/>
              <a:buSzTx/>
              <a:buFont typeface="Arial" panose="020B0604020202020204" pitchFamily="34" charset="0"/>
              <a:buChar char="•"/>
              <a:tabLst/>
              <a:defRPr/>
            </a:pP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Échanges</a:t>
            </a: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 de </a:t>
            </a: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bonnes</a:t>
            </a: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 pratiques</a:t>
            </a: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Lettres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d’information</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“Info-requests”</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Réunions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biannuelles</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Webinaires</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Groupes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de travail</a:t>
            </a:r>
          </a:p>
          <a:p>
            <a:pPr marL="1371405" lvl="2" defTabSz="914400">
              <a:defRPr/>
            </a:pPr>
            <a:endParaRPr lang="en-US" sz="2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Recommendations de </a:t>
            </a: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bonnes</a:t>
            </a: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 pratiques</a:t>
            </a:r>
            <a:r>
              <a:rPr lang="en-US" sz="5000" b="1"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Recommendations de </a:t>
            </a: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bonnes</a:t>
            </a: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 pratiques</a:t>
            </a:r>
          </a:p>
          <a:p>
            <a:pPr marL="2057205" marR="0" lvl="2" indent="-685800" defTabSz="914400" fontAlgn="auto">
              <a:lnSpc>
                <a:spcPct val="100000"/>
              </a:lnSpc>
              <a:spcBef>
                <a:spcPts val="0"/>
              </a:spcBef>
              <a:spcAft>
                <a:spcPts val="0"/>
              </a:spcAft>
              <a:buClrTx/>
              <a:buSzTx/>
              <a:buFont typeface="Wingdings" panose="05000000000000000000" pitchFamily="2" charset="2"/>
              <a:buChar char="ü"/>
              <a:tabLst/>
              <a:defRPr/>
            </a:pPr>
            <a:r>
              <a:rPr lang="en-US" sz="5000" dirty="0">
                <a:solidFill>
                  <a:schemeClr val="tx2"/>
                </a:solidFill>
                <a:latin typeface="Roboto" panose="02000000000000000000" pitchFamily="2" charset="0"/>
                <a:ea typeface="Roboto" panose="02000000000000000000" pitchFamily="2" charset="0"/>
                <a:cs typeface="Roboto" panose="02000000000000000000" pitchFamily="2" charset="0"/>
              </a:rPr>
              <a:t>“Best Practice Awards”</a:t>
            </a:r>
          </a:p>
          <a:p>
            <a:pPr marL="2057205" lvl="2" indent="-685800" defTabSz="914400">
              <a:buFont typeface="Wingdings" panose="05000000000000000000" pitchFamily="2" charset="2"/>
              <a:buChar char="ü"/>
              <a:defRPr/>
            </a:pPr>
            <a:endParaRPr lang="en-US" sz="2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371405" lvl="2" defTabSz="914400">
              <a:defRPr/>
            </a:pPr>
            <a:endParaRPr lang="en-US" sz="1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Financement</a:t>
            </a: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Investissements</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457188" marR="0" lvl="1" algn="l" defTabSz="914400" rtl="0" eaLnBrk="1" fontAlgn="auto" latinLnBrk="0" hangingPunct="1">
              <a:lnSpc>
                <a:spcPct val="100000"/>
              </a:lnSpc>
              <a:spcBef>
                <a:spcPts val="0"/>
              </a:spcBef>
              <a:spcAft>
                <a:spcPts val="0"/>
              </a:spcAft>
              <a:buClrTx/>
              <a:buSzTx/>
              <a:tabLst/>
              <a:defRPr/>
            </a:pP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endParaRPr lang="en-US" sz="1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70C0"/>
              </a:solidFill>
              <a:effectLst/>
              <a:uLnTx/>
              <a:uFillTx/>
              <a:latin typeface="Myriad Pro" panose="020B0503030403020204" pitchFamily="34" charset="0"/>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70C0"/>
              </a:solidFill>
              <a:effectLst/>
              <a:uLnTx/>
              <a:uFillTx/>
              <a:latin typeface="Myriad Pro" panose="020B0503030403020204" pitchFamily="34" charset="0"/>
              <a:ea typeface="+mn-ea"/>
              <a:cs typeface="+mn-cs"/>
            </a:endParaRPr>
          </a:p>
        </p:txBody>
      </p:sp>
      <p:pic>
        <p:nvPicPr>
          <p:cNvPr id="10" name="Picture 9" descr="A picture containing text, screenshot, font, brand&#10;&#10;Description automatically generated">
            <a:extLst>
              <a:ext uri="{FF2B5EF4-FFF2-40B4-BE49-F238E27FC236}">
                <a16:creationId xmlns:a16="http://schemas.microsoft.com/office/drawing/2014/main" id="{8E22AA55-58DD-4E58-65E8-4F2A1EAEE53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8639"/>
          <a:stretch/>
        </p:blipFill>
        <p:spPr>
          <a:xfrm>
            <a:off x="14647986" y="6119446"/>
            <a:ext cx="9672904" cy="3507048"/>
          </a:xfrm>
          <a:prstGeom prst="rect">
            <a:avLst/>
          </a:prstGeom>
        </p:spPr>
      </p:pic>
      <p:pic>
        <p:nvPicPr>
          <p:cNvPr id="21" name="Picture 20" descr="A group of people posing for a photo&#10;&#10;Description automatically generated">
            <a:extLst>
              <a:ext uri="{FF2B5EF4-FFF2-40B4-BE49-F238E27FC236}">
                <a16:creationId xmlns:a16="http://schemas.microsoft.com/office/drawing/2014/main" id="{BBD54950-0D41-643D-BB06-07CDAF024A4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025672" y="2201730"/>
            <a:ext cx="6064267" cy="3644593"/>
          </a:xfrm>
          <a:prstGeom prst="rect">
            <a:avLst/>
          </a:prstGeom>
        </p:spPr>
      </p:pic>
      <p:pic>
        <p:nvPicPr>
          <p:cNvPr id="25" name="Picture 24" descr="A group of people standing on a dock&#10;&#10;Description automatically generated with medium confidence">
            <a:extLst>
              <a:ext uri="{FF2B5EF4-FFF2-40B4-BE49-F238E27FC236}">
                <a16:creationId xmlns:a16="http://schemas.microsoft.com/office/drawing/2014/main" id="{22CB17E7-2F78-B86C-CE73-9C9415F888F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260905" y="2189299"/>
            <a:ext cx="5485536" cy="3657024"/>
          </a:xfrm>
          <a:prstGeom prst="rect">
            <a:avLst/>
          </a:prstGeom>
        </p:spPr>
      </p:pic>
    </p:spTree>
    <p:extLst>
      <p:ext uri="{BB962C8B-B14F-4D97-AF65-F5344CB8AC3E}">
        <p14:creationId xmlns:p14="http://schemas.microsoft.com/office/powerpoint/2010/main" val="403003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4F4B91-B756-5E97-6DA6-055D3D44BCF9}"/>
              </a:ext>
            </a:extLst>
          </p:cNvPr>
          <p:cNvGrpSpPr/>
          <p:nvPr/>
        </p:nvGrpSpPr>
        <p:grpSpPr>
          <a:xfrm>
            <a:off x="-3524582" y="-1253334"/>
            <a:ext cx="20536674" cy="4266696"/>
            <a:chOff x="-3524582" y="-1125743"/>
            <a:chExt cx="20536674" cy="4266696"/>
          </a:xfrm>
        </p:grpSpPr>
        <p:sp>
          <p:nvSpPr>
            <p:cNvPr id="6" name="TextBox 5">
              <a:extLst>
                <a:ext uri="{FF2B5EF4-FFF2-40B4-BE49-F238E27FC236}">
                  <a16:creationId xmlns:a16="http://schemas.microsoft.com/office/drawing/2014/main" id="{FD1780C1-7F23-414C-15C0-F6417ADB840F}"/>
                </a:ext>
              </a:extLst>
            </p:cNvPr>
            <p:cNvSpPr txBox="1"/>
            <p:nvPr/>
          </p:nvSpPr>
          <p:spPr>
            <a:xfrm>
              <a:off x="1681539" y="872042"/>
              <a:ext cx="15330553" cy="923330"/>
            </a:xfrm>
            <a:prstGeom prst="rect">
              <a:avLst/>
            </a:prstGeom>
            <a:noFill/>
            <a:ln>
              <a:noFill/>
            </a:ln>
          </p:spPr>
          <p:txBody>
            <a:bodyPr wrap="square" rtlCol="0">
              <a:spAutoFit/>
            </a:bodyPr>
            <a:lstStyle/>
            <a:p>
              <a:r>
                <a:rPr lang="en-GB" sz="5400" b="1" dirty="0">
                  <a:solidFill>
                    <a:srgbClr val="02306D"/>
                  </a:solidFill>
                  <a:latin typeface="Roboto" panose="02000000000000000000" pitchFamily="2" charset="0"/>
                  <a:ea typeface="Roboto" panose="02000000000000000000" pitchFamily="2" charset="0"/>
                  <a:cs typeface="Lato Light" panose="020F0502020204030203" pitchFamily="34" charset="0"/>
                </a:rPr>
                <a:t>Actions</a:t>
              </a:r>
              <a:endParaRPr lang="en-US" sz="5400" b="1" dirty="0">
                <a:solidFill>
                  <a:srgbClr val="02306D"/>
                </a:solidFill>
                <a:latin typeface="Roboto" panose="02000000000000000000" pitchFamily="2" charset="0"/>
                <a:ea typeface="Roboto" panose="02000000000000000000" pitchFamily="2" charset="0"/>
                <a:cs typeface="Lato Light" panose="020F0502020204030203" pitchFamily="34" charset="0"/>
              </a:endParaRPr>
            </a:p>
          </p:txBody>
        </p:sp>
        <p:grpSp>
          <p:nvGrpSpPr>
            <p:cNvPr id="7" name="Group 6">
              <a:extLst>
                <a:ext uri="{FF2B5EF4-FFF2-40B4-BE49-F238E27FC236}">
                  <a16:creationId xmlns:a16="http://schemas.microsoft.com/office/drawing/2014/main" id="{4BD8297B-AF7C-0FCE-9E27-EF824529C22E}"/>
                </a:ext>
              </a:extLst>
            </p:cNvPr>
            <p:cNvGrpSpPr/>
            <p:nvPr/>
          </p:nvGrpSpPr>
          <p:grpSpPr>
            <a:xfrm>
              <a:off x="-3524582" y="-1125743"/>
              <a:ext cx="5800693" cy="4266696"/>
              <a:chOff x="0" y="0"/>
              <a:chExt cx="2813685" cy="2181665"/>
            </a:xfrm>
          </p:grpSpPr>
          <p:pic>
            <p:nvPicPr>
              <p:cNvPr id="17" name="Graphic 61" descr="A square made of dots">
                <a:extLst>
                  <a:ext uri="{FF2B5EF4-FFF2-40B4-BE49-F238E27FC236}">
                    <a16:creationId xmlns:a16="http://schemas.microsoft.com/office/drawing/2014/main" id="{B5A1E420-DB05-72C0-5EBF-4C4AC2E6B29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0"/>
                <a:ext cx="2813685" cy="1478280"/>
              </a:xfrm>
              <a:prstGeom prst="rect">
                <a:avLst/>
              </a:prstGeom>
              <a:ln>
                <a:noFill/>
              </a:ln>
              <a:extLst>
                <a:ext uri="{53640926-AAD7-44D8-BBD7-CCE9431645EC}">
                  <a14:shadowObscured xmlns:a14="http://schemas.microsoft.com/office/drawing/2010/main"/>
                </a:ext>
              </a:extLst>
            </p:spPr>
          </p:pic>
          <p:pic>
            <p:nvPicPr>
              <p:cNvPr id="18" name="Graphic 5" descr="A square made of dots">
                <a:extLst>
                  <a:ext uri="{FF2B5EF4-FFF2-40B4-BE49-F238E27FC236}">
                    <a16:creationId xmlns:a16="http://schemas.microsoft.com/office/drawing/2014/main" id="{7BE2D1A9-9AD9-619B-B7B0-6152EABB31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612" b="16865"/>
              <a:stretch/>
            </p:blipFill>
            <p:spPr bwMode="auto">
              <a:xfrm>
                <a:off x="0" y="703385"/>
                <a:ext cx="2813685" cy="1478280"/>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D252B027-51CB-9A27-E68F-CC797CD04E5C}"/>
                </a:ext>
              </a:extLst>
            </p:cNvPr>
            <p:cNvSpPr/>
            <p:nvPr/>
          </p:nvSpPr>
          <p:spPr>
            <a:xfrm>
              <a:off x="0" y="938582"/>
              <a:ext cx="1478078" cy="720000"/>
            </a:xfrm>
            <a:prstGeom prst="rect">
              <a:avLst/>
            </a:prstGeom>
            <a:solidFill>
              <a:srgbClr val="023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DC0E17-478B-6E91-C261-D43F8B3BB501}"/>
                </a:ext>
              </a:extLst>
            </p:cNvPr>
            <p:cNvSpPr txBox="1"/>
            <p:nvPr/>
          </p:nvSpPr>
          <p:spPr>
            <a:xfrm>
              <a:off x="1" y="883083"/>
              <a:ext cx="1478078" cy="830997"/>
            </a:xfrm>
            <a:prstGeom prst="rect">
              <a:avLst/>
            </a:prstGeom>
            <a:noFill/>
            <a:ln>
              <a:noFill/>
            </a:ln>
          </p:spPr>
          <p:txBody>
            <a:bodyPr wrap="square" rtlCol="0">
              <a:spAutoFit/>
            </a:bodyPr>
            <a:lstStyle/>
            <a:p>
              <a:pPr algn="r"/>
              <a:r>
                <a:rPr lang="fr-BE" sz="4800" b="1" dirty="0">
                  <a:solidFill>
                    <a:schemeClr val="bg1"/>
                  </a:solidFill>
                  <a:latin typeface="Roboto" panose="02000000000000000000" pitchFamily="2" charset="0"/>
                  <a:ea typeface="Roboto" panose="02000000000000000000" pitchFamily="2" charset="0"/>
                  <a:cs typeface="Lato Light" panose="020F0502020204030203" pitchFamily="34" charset="0"/>
                </a:rPr>
                <a:t>3</a:t>
              </a:r>
              <a:endParaRPr lang="en-US" sz="4800" b="1" dirty="0">
                <a:solidFill>
                  <a:schemeClr val="bg1"/>
                </a:solidFill>
                <a:latin typeface="Roboto" panose="02000000000000000000" pitchFamily="2" charset="0"/>
                <a:ea typeface="Roboto" panose="02000000000000000000" pitchFamily="2" charset="0"/>
                <a:cs typeface="Lato Light" panose="020F0502020204030203" pitchFamily="34" charset="0"/>
              </a:endParaRPr>
            </a:p>
          </p:txBody>
        </p:sp>
      </p:grpSp>
      <p:pic>
        <p:nvPicPr>
          <p:cNvPr id="4" name="Image 17">
            <a:extLst>
              <a:ext uri="{FF2B5EF4-FFF2-40B4-BE49-F238E27FC236}">
                <a16:creationId xmlns:a16="http://schemas.microsoft.com/office/drawing/2014/main" id="{F2E3004C-080D-579C-2E5E-2BA0155322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515294" y="11984491"/>
            <a:ext cx="2231147" cy="1218198"/>
          </a:xfrm>
          <a:prstGeom prst="rect">
            <a:avLst/>
          </a:prstGeom>
        </p:spPr>
      </p:pic>
      <p:sp>
        <p:nvSpPr>
          <p:cNvPr id="5" name="ZoneTexte 4">
            <a:extLst>
              <a:ext uri="{FF2B5EF4-FFF2-40B4-BE49-F238E27FC236}">
                <a16:creationId xmlns:a16="http://schemas.microsoft.com/office/drawing/2014/main" id="{B12F01C4-FDF9-A006-6D3A-07186E019ABB}"/>
              </a:ext>
            </a:extLst>
          </p:cNvPr>
          <p:cNvSpPr txBox="1"/>
          <p:nvPr/>
        </p:nvSpPr>
        <p:spPr>
          <a:xfrm>
            <a:off x="12182487" y="7271255"/>
            <a:ext cx="1686680" cy="400110"/>
          </a:xfrm>
          <a:prstGeom prst="rect">
            <a:avLst/>
          </a:prstGeom>
          <a:noFill/>
        </p:spPr>
        <p:txBody>
          <a:bodyPr wrap="none" rtlCol="0">
            <a:spAutoFit/>
          </a:bodyPr>
          <a:lstStyle/>
          <a:p>
            <a:r>
              <a:rPr lang="fr-BE" sz="2000" b="1" dirty="0">
                <a:solidFill>
                  <a:schemeClr val="bg1"/>
                </a:solidFill>
                <a:latin typeface="Roboto" panose="02000000000000000000" pitchFamily="2" charset="0"/>
                <a:ea typeface="Roboto" panose="02000000000000000000" pitchFamily="2" charset="0"/>
                <a:cs typeface="Roboto" panose="02000000000000000000" pitchFamily="2" charset="0"/>
              </a:rPr>
              <a:t>STANDARDS</a:t>
            </a:r>
            <a:endParaRPr lang="LID4096" sz="2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24">
            <a:extLst>
              <a:ext uri="{FF2B5EF4-FFF2-40B4-BE49-F238E27FC236}">
                <a16:creationId xmlns:a16="http://schemas.microsoft.com/office/drawing/2014/main" id="{7674D5C0-657E-9656-0D83-701013B13748}"/>
              </a:ext>
            </a:extLst>
          </p:cNvPr>
          <p:cNvSpPr txBox="1"/>
          <p:nvPr/>
        </p:nvSpPr>
        <p:spPr>
          <a:xfrm>
            <a:off x="1638974" y="1625091"/>
            <a:ext cx="3704860" cy="707886"/>
          </a:xfrm>
          <a:prstGeom prst="rect">
            <a:avLst/>
          </a:prstGeom>
          <a:noFill/>
        </p:spPr>
        <p:txBody>
          <a:bodyPr wrap="none" rtlCol="0">
            <a:spAutoFit/>
          </a:bodyPr>
          <a:lstStyle/>
          <a:p>
            <a:pPr defTabSz="1828343"/>
            <a:r>
              <a:rPr lang="en-US" sz="4000" b="1" dirty="0">
                <a:solidFill>
                  <a:schemeClr val="tx1">
                    <a:lumMod val="75000"/>
                  </a:schemeClr>
                </a:solidFill>
                <a:latin typeface="Roboto" panose="02000000000000000000" pitchFamily="2" charset="0"/>
                <a:ea typeface="Roboto" panose="02000000000000000000" pitchFamily="2" charset="0"/>
                <a:cs typeface="Lato Light" panose="020F0502020204030203" pitchFamily="34" charset="0"/>
              </a:rPr>
              <a:t>c. Coordination</a:t>
            </a:r>
          </a:p>
        </p:txBody>
      </p:sp>
      <p:sp>
        <p:nvSpPr>
          <p:cNvPr id="9" name="Rectangle 8">
            <a:extLst>
              <a:ext uri="{FF2B5EF4-FFF2-40B4-BE49-F238E27FC236}">
                <a16:creationId xmlns:a16="http://schemas.microsoft.com/office/drawing/2014/main" id="{9CDAA153-F1BD-47CA-1329-31A8D142361E}"/>
              </a:ext>
            </a:extLst>
          </p:cNvPr>
          <p:cNvSpPr/>
          <p:nvPr/>
        </p:nvSpPr>
        <p:spPr>
          <a:xfrm>
            <a:off x="1374362" y="2548421"/>
            <a:ext cx="15637730" cy="6832640"/>
          </a:xfrm>
          <a:prstGeom prst="rect">
            <a:avLst/>
          </a:prstGeom>
        </p:spPr>
        <p:txBody>
          <a:bodyPr wrap="square">
            <a:spAutoFit/>
          </a:bodyPr>
          <a:lstStyle/>
          <a:p>
            <a:pPr marL="457188" marR="0" lvl="1" algn="l" defTabSz="914400" rtl="0" eaLnBrk="1" fontAlgn="auto" latinLnBrk="0" hangingPunct="1">
              <a:lnSpc>
                <a:spcPct val="100000"/>
              </a:lnSpc>
              <a:spcBef>
                <a:spcPts val="0"/>
              </a:spcBef>
              <a:spcAft>
                <a:spcPts val="0"/>
              </a:spcAft>
              <a:buClrTx/>
              <a:buSzTx/>
              <a:tabLst/>
              <a:defRPr/>
            </a:pPr>
            <a:endParaRPr lang="en-US" sz="5000" b="1" noProof="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1371405" lvl="2" defTabSz="914400">
              <a:defRPr/>
            </a:pPr>
            <a:endParaRPr lang="en-US" sz="1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Gestion des </a:t>
            </a: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plaintes</a:t>
            </a: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transfrontalières</a:t>
            </a: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endParaRPr lang="en-US" sz="1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1142988" marR="0" lvl="1"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0" b="1" dirty="0">
                <a:solidFill>
                  <a:schemeClr val="tx2"/>
                </a:solidFill>
                <a:latin typeface="Roboto" panose="02000000000000000000" pitchFamily="2" charset="0"/>
                <a:ea typeface="Roboto" panose="02000000000000000000" pitchFamily="2" charset="0"/>
                <a:cs typeface="Roboto" panose="02000000000000000000" pitchFamily="2" charset="0"/>
              </a:rPr>
              <a:t>Missions </a:t>
            </a:r>
            <a:r>
              <a:rPr lang="en-US" sz="5000" b="1" dirty="0" err="1">
                <a:solidFill>
                  <a:schemeClr val="tx2"/>
                </a:solidFill>
                <a:latin typeface="Roboto" panose="02000000000000000000" pitchFamily="2" charset="0"/>
                <a:ea typeface="Roboto" panose="02000000000000000000" pitchFamily="2" charset="0"/>
                <a:cs typeface="Roboto" panose="02000000000000000000" pitchFamily="2" charset="0"/>
              </a:rPr>
              <a:t>d’audit</a:t>
            </a: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Sectorielles</a:t>
            </a: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r>
              <a:rPr lang="en-US" sz="5000" dirty="0" err="1">
                <a:solidFill>
                  <a:schemeClr val="tx2"/>
                </a:solidFill>
                <a:latin typeface="Roboto" panose="02000000000000000000" pitchFamily="2" charset="0"/>
                <a:ea typeface="Roboto" panose="02000000000000000000" pitchFamily="2" charset="0"/>
                <a:cs typeface="Roboto" panose="02000000000000000000" pitchFamily="2" charset="0"/>
              </a:rPr>
              <a:t>Individuelles</a:t>
            </a: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457188" marR="0" lvl="1" algn="l" defTabSz="914400" rtl="0" eaLnBrk="1" fontAlgn="auto" latinLnBrk="0" hangingPunct="1">
              <a:lnSpc>
                <a:spcPct val="100000"/>
              </a:lnSpc>
              <a:spcBef>
                <a:spcPts val="0"/>
              </a:spcBef>
              <a:spcAft>
                <a:spcPts val="0"/>
              </a:spcAft>
              <a:buClrTx/>
              <a:buSzTx/>
              <a:tabLst/>
              <a:defRPr/>
            </a:pPr>
            <a:endParaRPr lang="en-US" sz="5000" b="1"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057205" lvl="2" indent="-685800" defTabSz="914400">
              <a:buFont typeface="Wingdings" panose="05000000000000000000" pitchFamily="2" charset="2"/>
              <a:buChar char="ü"/>
              <a:defRPr/>
            </a:pPr>
            <a:endParaRPr lang="en-US" sz="50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70C0"/>
              </a:solidFill>
              <a:effectLst/>
              <a:uLnTx/>
              <a:uFillTx/>
              <a:latin typeface="Myriad Pro" panose="020B0503030403020204" pitchFamily="34" charset="0"/>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70C0"/>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3270945380"/>
      </p:ext>
    </p:extLst>
  </p:cSld>
  <p:clrMapOvr>
    <a:masterClrMapping/>
  </p:clrMapOvr>
</p:sld>
</file>

<file path=ppt/theme/theme1.xml><?xml version="1.0" encoding="utf-8"?>
<a:theme xmlns:a="http://schemas.openxmlformats.org/drawingml/2006/main" name="Office Theme">
  <a:themeElements>
    <a:clrScheme name="TSQ - Walden Light 1">
      <a:dk1>
        <a:srgbClr val="999999"/>
      </a:dk1>
      <a:lt1>
        <a:srgbClr val="FFFFFF"/>
      </a:lt1>
      <a:dk2>
        <a:srgbClr val="363E48"/>
      </a:dk2>
      <a:lt2>
        <a:srgbClr val="FFFFFF"/>
      </a:lt2>
      <a:accent1>
        <a:srgbClr val="264D89"/>
      </a:accent1>
      <a:accent2>
        <a:srgbClr val="3E67AA"/>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264889EE81694996EDC28AF7DE6DF4" ma:contentTypeVersion="15" ma:contentTypeDescription="Create a new document." ma:contentTypeScope="" ma:versionID="5e0e4775f0f0d3f148eea573608aa063">
  <xsd:schema xmlns:xsd="http://www.w3.org/2001/XMLSchema" xmlns:xs="http://www.w3.org/2001/XMLSchema" xmlns:p="http://schemas.microsoft.com/office/2006/metadata/properties" xmlns:ns2="62dd14fc-098a-4f27-811b-695090c382b2" xmlns:ns3="0517b00c-75bf-411f-80fa-8f584d5d02e7" targetNamespace="http://schemas.microsoft.com/office/2006/metadata/properties" ma:root="true" ma:fieldsID="5ee1f4483d4a08c12e7fc5b2be8a7152" ns2:_="" ns3:_="">
    <xsd:import namespace="62dd14fc-098a-4f27-811b-695090c382b2"/>
    <xsd:import namespace="0517b00c-75bf-411f-80fa-8f584d5d02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d14fc-098a-4f27-811b-695090c38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460a184-171e-4b5e-ac24-c920b9be822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7b00c-75bf-411f-80fa-8f584d5d02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dfc2a96-0d11-4b5d-9497-c5a0c091582b}" ma:internalName="TaxCatchAll" ma:showField="CatchAllData" ma:web="0517b00c-75bf-411f-80fa-8f584d5d02e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EC0971-FDAF-4807-BF7A-49811F04BBE5}">
  <ds:schemaRefs>
    <ds:schemaRef ds:uri="http://schemas.microsoft.com/sharepoint/v3/contenttype/forms"/>
  </ds:schemaRefs>
</ds:datastoreItem>
</file>

<file path=customXml/itemProps2.xml><?xml version="1.0" encoding="utf-8"?>
<ds:datastoreItem xmlns:ds="http://schemas.openxmlformats.org/officeDocument/2006/customXml" ds:itemID="{183542E4-B978-4973-B9D3-C760F6B50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d14fc-098a-4f27-811b-695090c382b2"/>
    <ds:schemaRef ds:uri="0517b00c-75bf-411f-80fa-8f584d5d0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TotalTime>
  <Words>495</Words>
  <Application>Microsoft Office PowerPoint</Application>
  <PresentationFormat>Custom</PresentationFormat>
  <Paragraphs>149</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Calibri</vt:lpstr>
      <vt:lpstr>Calibri Light</vt:lpstr>
      <vt:lpstr>Montserrat</vt:lpstr>
      <vt:lpstr>Montserrat Light</vt:lpstr>
      <vt:lpstr>Myriad Pro</vt:lpstr>
      <vt:lpstr>Roboto</vt:lpstr>
      <vt:lpstr>Roboto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Lucas Boudet</dc:creator>
  <cp:keywords/>
  <dc:description/>
  <cp:lastModifiedBy>Lucas Boudet</cp:lastModifiedBy>
  <cp:revision>15361</cp:revision>
  <cp:lastPrinted>2023-05-25T15:11:00Z</cp:lastPrinted>
  <dcterms:created xsi:type="dcterms:W3CDTF">2014-11-12T21:47:38Z</dcterms:created>
  <dcterms:modified xsi:type="dcterms:W3CDTF">2023-06-01T07:41:24Z</dcterms:modified>
  <cp:category/>
</cp:coreProperties>
</file>